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8288000" cy="10287000"/>
  <p:notesSz cx="6858000" cy="9144000"/>
  <p:embeddedFontLst>
    <p:embeddedFont>
      <p:font typeface="Raleway Bold" charset="1" panose="00000000000000000000"/>
      <p:regular r:id="rId49"/>
    </p:embeddedFont>
    <p:embeddedFont>
      <p:font typeface="Raleway Ultra-Bold" charset="1" panose="00000000000000000000"/>
      <p:regular r:id="rId53"/>
    </p:embeddedFont>
    <p:embeddedFont>
      <p:font typeface="Canva Sans" charset="1" panose="020B0503030501040103"/>
      <p:regular r:id="rId54"/>
    </p:embeddedFont>
    <p:embeddedFont>
      <p:font typeface="Canva Sans Bold" charset="1" panose="020B0803030501040103"/>
      <p:regular r:id="rId55"/>
    </p:embeddedFont>
    <p:embeddedFont>
      <p:font typeface="JetBrains Mono Ultra-Bold" charset="1" panose="02010909030102050004"/>
      <p:regular r:id="rId57"/>
    </p:embeddedFont>
    <p:embeddedFont>
      <p:font typeface="JetBrains Mono Bold" charset="1" panose="02010809030102050004"/>
      <p:regular r:id="rId58"/>
    </p:embeddedFont>
    <p:embeddedFont>
      <p:font typeface="Raleway" charset="1" panose="00000000000000000000"/>
      <p:regular r:id="rId59"/>
    </p:embeddedFont>
    <p:embeddedFont>
      <p:font typeface="Raleway Medium" charset="1" panose="00000000000000000000"/>
      <p:regular r:id="rId60"/>
    </p:embeddedFont>
    <p:embeddedFont>
      <p:font typeface="Open Sans Bold" charset="1" panose="020B0806030504020204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notesMasters/notesMaster1.xml" Type="http://schemas.openxmlformats.org/officeDocument/2006/relationships/notesMaster"/><Relationship Id="rId51" Target="theme/theme2.xml" Type="http://schemas.openxmlformats.org/officeDocument/2006/relationships/theme"/><Relationship Id="rId52" Target="notesSlides/notesSlide1.xml" Type="http://schemas.openxmlformats.org/officeDocument/2006/relationships/notes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notesSlides/notesSlide2.xml" Type="http://schemas.openxmlformats.org/officeDocument/2006/relationships/notes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24942" y="1028700"/>
            <a:ext cx="1924417" cy="1507176"/>
          </a:xfrm>
          <a:custGeom>
            <a:avLst/>
            <a:gdLst/>
            <a:ahLst/>
            <a:cxnLst/>
            <a:rect r="r" b="b" t="t" l="l"/>
            <a:pathLst>
              <a:path h="1507176" w="1924417">
                <a:moveTo>
                  <a:pt x="0" y="0"/>
                </a:moveTo>
                <a:lnTo>
                  <a:pt x="1924417" y="0"/>
                </a:lnTo>
                <a:lnTo>
                  <a:pt x="1924417" y="1507176"/>
                </a:lnTo>
                <a:lnTo>
                  <a:pt x="0" y="1507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86447" y="1605064"/>
            <a:ext cx="6315106" cy="4888743"/>
          </a:xfrm>
          <a:custGeom>
            <a:avLst/>
            <a:gdLst/>
            <a:ahLst/>
            <a:cxnLst/>
            <a:rect r="r" b="b" t="t" l="l"/>
            <a:pathLst>
              <a:path h="4888743" w="6315106">
                <a:moveTo>
                  <a:pt x="0" y="0"/>
                </a:moveTo>
                <a:lnTo>
                  <a:pt x="6315106" y="0"/>
                </a:lnTo>
                <a:lnTo>
                  <a:pt x="6315106" y="4888743"/>
                </a:lnTo>
                <a:lnTo>
                  <a:pt x="0" y="4888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000">
            <a:off x="14714220" y="3149228"/>
            <a:ext cx="2545862" cy="902427"/>
          </a:xfrm>
          <a:custGeom>
            <a:avLst/>
            <a:gdLst/>
            <a:ahLst/>
            <a:cxnLst/>
            <a:rect r="r" b="b" t="t" l="l"/>
            <a:pathLst>
              <a:path h="902427" w="2545862">
                <a:moveTo>
                  <a:pt x="1567" y="0"/>
                </a:moveTo>
                <a:lnTo>
                  <a:pt x="2545862" y="4441"/>
                </a:lnTo>
                <a:lnTo>
                  <a:pt x="2544294" y="902427"/>
                </a:lnTo>
                <a:lnTo>
                  <a:pt x="0" y="897986"/>
                </a:lnTo>
                <a:lnTo>
                  <a:pt x="1567" y="0"/>
                </a:lnTo>
                <a:close/>
              </a:path>
            </a:pathLst>
          </a:custGeom>
          <a:blipFill>
            <a:blip r:embed="rId6"/>
            <a:stretch>
              <a:fillRect l="-24464" t="-155368" r="-19846" b="-15175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13600" y="7540942"/>
            <a:ext cx="426080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C++ Workshop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46818"/>
            <a:ext cx="8868310" cy="6437844"/>
          </a:xfrm>
          <a:custGeom>
            <a:avLst/>
            <a:gdLst/>
            <a:ahLst/>
            <a:cxnLst/>
            <a:rect r="r" b="b" t="t" l="l"/>
            <a:pathLst>
              <a:path h="6437844" w="8868310">
                <a:moveTo>
                  <a:pt x="0" y="0"/>
                </a:moveTo>
                <a:lnTo>
                  <a:pt x="8868310" y="0"/>
                </a:lnTo>
                <a:lnTo>
                  <a:pt x="8868310" y="6437843"/>
                </a:lnTo>
                <a:lnTo>
                  <a:pt x="0" y="6437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56965" y="3574395"/>
            <a:ext cx="6231868" cy="2013373"/>
          </a:xfrm>
          <a:custGeom>
            <a:avLst/>
            <a:gdLst/>
            <a:ahLst/>
            <a:cxnLst/>
            <a:rect r="r" b="b" t="t" l="l"/>
            <a:pathLst>
              <a:path h="2013373" w="6231868">
                <a:moveTo>
                  <a:pt x="0" y="0"/>
                </a:moveTo>
                <a:lnTo>
                  <a:pt x="6231868" y="0"/>
                </a:lnTo>
                <a:lnTo>
                  <a:pt x="6231868" y="2013373"/>
                </a:lnTo>
                <a:lnTo>
                  <a:pt x="0" y="201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5447" y="308697"/>
            <a:ext cx="14116184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Global and Local Variables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82475"/>
            <a:ext cx="57733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A7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Local Variables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56965" y="2182475"/>
            <a:ext cx="26345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A7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5447" y="3244457"/>
            <a:ext cx="8556271" cy="6573877"/>
          </a:xfrm>
          <a:custGeom>
            <a:avLst/>
            <a:gdLst/>
            <a:ahLst/>
            <a:cxnLst/>
            <a:rect r="r" b="b" t="t" l="l"/>
            <a:pathLst>
              <a:path h="6573877" w="8556271">
                <a:moveTo>
                  <a:pt x="0" y="0"/>
                </a:moveTo>
                <a:lnTo>
                  <a:pt x="8556271" y="0"/>
                </a:lnTo>
                <a:lnTo>
                  <a:pt x="8556271" y="6573877"/>
                </a:lnTo>
                <a:lnTo>
                  <a:pt x="0" y="657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88639" y="3443448"/>
            <a:ext cx="7916864" cy="1433416"/>
          </a:xfrm>
          <a:custGeom>
            <a:avLst/>
            <a:gdLst/>
            <a:ahLst/>
            <a:cxnLst/>
            <a:rect r="r" b="b" t="t" l="l"/>
            <a:pathLst>
              <a:path h="1433416" w="7916864">
                <a:moveTo>
                  <a:pt x="0" y="0"/>
                </a:moveTo>
                <a:lnTo>
                  <a:pt x="7916864" y="0"/>
                </a:lnTo>
                <a:lnTo>
                  <a:pt x="7916864" y="1433415"/>
                </a:lnTo>
                <a:lnTo>
                  <a:pt x="0" y="1433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5447" y="308697"/>
            <a:ext cx="14116184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Global and Local Variables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56965" y="2182475"/>
            <a:ext cx="26345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A7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16835"/>
            <a:ext cx="62391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A7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Global Variables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963983" y="1335602"/>
          <a:ext cx="6295317" cy="7539598"/>
        </p:xfrm>
        <a:graphic>
          <a:graphicData uri="http://schemas.openxmlformats.org/drawingml/2006/table">
            <a:tbl>
              <a:tblPr/>
              <a:tblGrid>
                <a:gridCol w="2460559"/>
                <a:gridCol w="3834758"/>
              </a:tblGrid>
              <a:tr h="13814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OPERATOR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2B7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Type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2B71"/>
                    </a:solidFill>
                  </a:tcPr>
                </a:tc>
              </a:tr>
              <a:tr h="9033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++, --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Unary Operator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33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+, -, *, /, %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Arithmetic Operator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33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&lt;, &lt;=, &gt;, &gt;=, ==, !=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Relational Operator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33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&amp;&amp;, ||, !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Logical Operator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78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&amp;, |, &lt;&lt;, &gt;&gt;, -, ^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Bitwise Operator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33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=, +=, -=, *=, %=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Assignment Operator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33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?: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Ternary Operator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925655" y="4757060"/>
            <a:ext cx="7263942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Operators</a:t>
            </a:r>
          </a:p>
        </p:txBody>
      </p:sp>
      <p:sp>
        <p:nvSpPr>
          <p:cNvPr name="AutoShape 5" id="5"/>
          <p:cNvSpPr/>
          <p:nvPr/>
        </p:nvSpPr>
        <p:spPr>
          <a:xfrm>
            <a:off x="7738692" y="3122268"/>
            <a:ext cx="323573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9133560" y="4032349"/>
            <a:ext cx="183042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123121" y="7543702"/>
            <a:ext cx="183042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152610" y="4013299"/>
            <a:ext cx="0" cy="183042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152610" y="5732330"/>
            <a:ext cx="0" cy="183042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7207488" y="5699028"/>
            <a:ext cx="19642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7738692" y="8381902"/>
            <a:ext cx="323573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8692213" y="2407893"/>
            <a:ext cx="132868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Unary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5256" y="5038726"/>
            <a:ext cx="16178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Binary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76280" y="7667527"/>
            <a:ext cx="176055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Ternary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1495187" y="1121477"/>
          <a:ext cx="6145985" cy="8615744"/>
        </p:xfrm>
        <a:graphic>
          <a:graphicData uri="http://schemas.openxmlformats.org/drawingml/2006/table">
            <a:tbl>
              <a:tblPr/>
              <a:tblGrid>
                <a:gridCol w="2985817"/>
                <a:gridCol w="3160168"/>
              </a:tblGrid>
              <a:tr h="1381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OPERATOR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2B7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Precedence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2B71"/>
                    </a:solidFill>
                  </a:tcPr>
                </a:tc>
              </a:tr>
              <a:tr h="903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++, --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First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3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*,/,%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Second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3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+, -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Third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3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&lt;, &lt;=, &gt;, &gt;=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Fourth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3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==, !=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Fifth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7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&amp;&amp;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Sixth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33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||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Seventh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60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=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81818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Last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74751" y="3860899"/>
            <a:ext cx="7263942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Operators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Precedence</a:t>
            </a:r>
          </a:p>
        </p:txBody>
      </p:sp>
      <p:sp>
        <p:nvSpPr>
          <p:cNvPr name="AutoShape 5" id="5"/>
          <p:cNvSpPr/>
          <p:nvPr/>
        </p:nvSpPr>
        <p:spPr>
          <a:xfrm>
            <a:off x="8269897" y="2908144"/>
            <a:ext cx="323573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9664765" y="3818224"/>
            <a:ext cx="183042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702911" y="9239250"/>
            <a:ext cx="183042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9683815" y="3799174"/>
            <a:ext cx="0" cy="183042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9683815" y="5518205"/>
            <a:ext cx="19096" cy="374009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7700546" y="6497415"/>
            <a:ext cx="19642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9223418" y="2193769"/>
            <a:ext cx="132868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Unary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98314" y="5837114"/>
            <a:ext cx="16178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Binary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97670" y="1655223"/>
            <a:ext cx="3066154" cy="2326003"/>
            <a:chOff x="0" y="0"/>
            <a:chExt cx="1262902" cy="958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2902" cy="958045"/>
            </a:xfrm>
            <a:custGeom>
              <a:avLst/>
              <a:gdLst/>
              <a:ahLst/>
              <a:cxnLst/>
              <a:rect r="r" b="b" t="t" l="l"/>
              <a:pathLst>
                <a:path h="958045" w="1262902">
                  <a:moveTo>
                    <a:pt x="631451" y="0"/>
                  </a:moveTo>
                  <a:lnTo>
                    <a:pt x="1262902" y="479023"/>
                  </a:lnTo>
                  <a:lnTo>
                    <a:pt x="631451" y="958045"/>
                  </a:lnTo>
                  <a:lnTo>
                    <a:pt x="0" y="479023"/>
                  </a:lnTo>
                  <a:lnTo>
                    <a:pt x="631451" y="0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217061" y="164664"/>
              <a:ext cx="828780" cy="628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TEST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CONDITION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58425" y="4808855"/>
            <a:ext cx="3501417" cy="1421947"/>
            <a:chOff x="0" y="0"/>
            <a:chExt cx="812800" cy="3300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30083"/>
            </a:xfrm>
            <a:custGeom>
              <a:avLst/>
              <a:gdLst/>
              <a:ahLst/>
              <a:cxnLst/>
              <a:rect r="r" b="b" t="t" l="l"/>
              <a:pathLst>
                <a:path h="330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33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IF BLOCK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58425" y="7190781"/>
            <a:ext cx="3501417" cy="1421947"/>
            <a:chOff x="0" y="0"/>
            <a:chExt cx="812800" cy="3300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0083"/>
            </a:xfrm>
            <a:custGeom>
              <a:avLst/>
              <a:gdLst/>
              <a:ahLst/>
              <a:cxnLst/>
              <a:rect r="r" b="b" t="t" l="l"/>
              <a:pathLst>
                <a:path h="330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812800" cy="33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STATEMENTS AFTER 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IF BLOCK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2009134" y="3981225"/>
            <a:ext cx="21614" cy="8276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11965906" y="6228972"/>
            <a:ext cx="0" cy="96180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13563824" y="2818224"/>
            <a:ext cx="198655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15509753" y="2818224"/>
            <a:ext cx="0" cy="391326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 flipH="true">
            <a:off x="11965873" y="6699069"/>
            <a:ext cx="356293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4147609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If 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Statments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93210" y="4076998"/>
            <a:ext cx="1576337" cy="42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True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19623" y="2267620"/>
            <a:ext cx="798806" cy="37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False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3378" y="3092436"/>
            <a:ext cx="8606986" cy="5186499"/>
          </a:xfrm>
          <a:custGeom>
            <a:avLst/>
            <a:gdLst/>
            <a:ahLst/>
            <a:cxnLst/>
            <a:rect r="r" b="b" t="t" l="l"/>
            <a:pathLst>
              <a:path h="5186499" w="8606986">
                <a:moveTo>
                  <a:pt x="0" y="0"/>
                </a:moveTo>
                <a:lnTo>
                  <a:pt x="8606987" y="0"/>
                </a:lnTo>
                <a:lnTo>
                  <a:pt x="8606987" y="5186499"/>
                </a:lnTo>
                <a:lnTo>
                  <a:pt x="0" y="5186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17235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If 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Statments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83442" y="2081011"/>
            <a:ext cx="2702465" cy="2050106"/>
            <a:chOff x="0" y="0"/>
            <a:chExt cx="1262902" cy="958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2902" cy="958045"/>
            </a:xfrm>
            <a:custGeom>
              <a:avLst/>
              <a:gdLst/>
              <a:ahLst/>
              <a:cxnLst/>
              <a:rect r="r" b="b" t="t" l="l"/>
              <a:pathLst>
                <a:path h="958045" w="1262902">
                  <a:moveTo>
                    <a:pt x="631451" y="0"/>
                  </a:moveTo>
                  <a:lnTo>
                    <a:pt x="1262902" y="479023"/>
                  </a:lnTo>
                  <a:lnTo>
                    <a:pt x="631451" y="958045"/>
                  </a:lnTo>
                  <a:lnTo>
                    <a:pt x="0" y="479023"/>
                  </a:lnTo>
                  <a:lnTo>
                    <a:pt x="631451" y="0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217061" y="164664"/>
              <a:ext cx="828780" cy="628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TEST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CONDITION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72575" y="4860578"/>
            <a:ext cx="3086100" cy="1253284"/>
            <a:chOff x="0" y="0"/>
            <a:chExt cx="812800" cy="3300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30083"/>
            </a:xfrm>
            <a:custGeom>
              <a:avLst/>
              <a:gdLst/>
              <a:ahLst/>
              <a:cxnLst/>
              <a:rect r="r" b="b" t="t" l="l"/>
              <a:pathLst>
                <a:path h="330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33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IF BLOCK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72575" y="6959974"/>
            <a:ext cx="3086100" cy="1253284"/>
            <a:chOff x="0" y="0"/>
            <a:chExt cx="812800" cy="3300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0083"/>
            </a:xfrm>
            <a:custGeom>
              <a:avLst/>
              <a:gdLst/>
              <a:ahLst/>
              <a:cxnLst/>
              <a:rect r="r" b="b" t="t" l="l"/>
              <a:pathLst>
                <a:path h="330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812800" cy="33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STATEMENTS AFTER 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IF/ELSE BLOCK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0715625" y="4131117"/>
            <a:ext cx="19050" cy="72946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10677525" y="6112249"/>
            <a:ext cx="0" cy="8477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12085908" y="3106064"/>
            <a:ext cx="16603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13746286" y="2460372"/>
            <a:ext cx="2945170" cy="1253284"/>
            <a:chOff x="0" y="0"/>
            <a:chExt cx="775683" cy="3300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5683" cy="330083"/>
            </a:xfrm>
            <a:custGeom>
              <a:avLst/>
              <a:gdLst/>
              <a:ahLst/>
              <a:cxnLst/>
              <a:rect r="r" b="b" t="t" l="l"/>
              <a:pathLst>
                <a:path h="330083" w="775683">
                  <a:moveTo>
                    <a:pt x="0" y="0"/>
                  </a:moveTo>
                  <a:lnTo>
                    <a:pt x="775683" y="0"/>
                  </a:lnTo>
                  <a:lnTo>
                    <a:pt x="775683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775683" cy="33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ELSE BLOCK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H="true">
            <a:off x="10677525" y="6536112"/>
            <a:ext cx="457944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>
            <a:off x="15237921" y="3713725"/>
            <a:ext cx="19050" cy="280320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028700" y="4145810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If Else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Statments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25313" y="4208751"/>
            <a:ext cx="1389361" cy="4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True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75899" y="2620770"/>
            <a:ext cx="798711" cy="36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False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3262" y="2642631"/>
            <a:ext cx="8937725" cy="6028884"/>
          </a:xfrm>
          <a:custGeom>
            <a:avLst/>
            <a:gdLst/>
            <a:ahLst/>
            <a:cxnLst/>
            <a:rect r="r" b="b" t="t" l="l"/>
            <a:pathLst>
              <a:path h="6028884" w="8937725">
                <a:moveTo>
                  <a:pt x="0" y="0"/>
                </a:moveTo>
                <a:lnTo>
                  <a:pt x="8937725" y="0"/>
                </a:lnTo>
                <a:lnTo>
                  <a:pt x="8937725" y="6028884"/>
                </a:lnTo>
                <a:lnTo>
                  <a:pt x="0" y="602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3993410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If Else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Statments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44586"/>
            <a:ext cx="5186511" cy="107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7"/>
              </a:lnSpc>
              <a:spcBef>
                <a:spcPct val="0"/>
              </a:spcBef>
            </a:pPr>
            <a:r>
              <a:rPr lang="en-US" sz="306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Conditional choice between two actions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51371" y="1555004"/>
            <a:ext cx="2639087" cy="1835052"/>
            <a:chOff x="0" y="0"/>
            <a:chExt cx="1372573" cy="954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2573" cy="954399"/>
            </a:xfrm>
            <a:custGeom>
              <a:avLst/>
              <a:gdLst/>
              <a:ahLst/>
              <a:cxnLst/>
              <a:rect r="r" b="b" t="t" l="l"/>
              <a:pathLst>
                <a:path h="954399" w="1372573">
                  <a:moveTo>
                    <a:pt x="686287" y="0"/>
                  </a:moveTo>
                  <a:lnTo>
                    <a:pt x="1372573" y="477200"/>
                  </a:lnTo>
                  <a:lnTo>
                    <a:pt x="686287" y="954399"/>
                  </a:lnTo>
                  <a:lnTo>
                    <a:pt x="0" y="477200"/>
                  </a:lnTo>
                  <a:lnTo>
                    <a:pt x="686287" y="0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235911" y="164037"/>
              <a:ext cx="900751" cy="626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TEST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CONDITION 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150837" y="1811335"/>
            <a:ext cx="2227513" cy="1239179"/>
            <a:chOff x="0" y="0"/>
            <a:chExt cx="586670" cy="3263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6670" cy="326368"/>
            </a:xfrm>
            <a:custGeom>
              <a:avLst/>
              <a:gdLst/>
              <a:ahLst/>
              <a:cxnLst/>
              <a:rect r="r" b="b" t="t" l="l"/>
              <a:pathLst>
                <a:path h="326368" w="586670">
                  <a:moveTo>
                    <a:pt x="0" y="0"/>
                  </a:moveTo>
                  <a:lnTo>
                    <a:pt x="586670" y="0"/>
                  </a:lnTo>
                  <a:lnTo>
                    <a:pt x="586670" y="326368"/>
                  </a:lnTo>
                  <a:lnTo>
                    <a:pt x="0" y="326368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586670" cy="326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IF BLOCK 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13271" y="7485981"/>
            <a:ext cx="3086100" cy="1253284"/>
            <a:chOff x="0" y="0"/>
            <a:chExt cx="812800" cy="3300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0083"/>
            </a:xfrm>
            <a:custGeom>
              <a:avLst/>
              <a:gdLst/>
              <a:ahLst/>
              <a:cxnLst/>
              <a:rect r="r" b="b" t="t" l="l"/>
              <a:pathLst>
                <a:path h="330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812800" cy="33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STATEMENTS AFTER 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IF/ELSE BLOCK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5400000">
            <a:off x="9747052" y="3794868"/>
            <a:ext cx="8477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rot="0">
            <a:off x="11490458" y="2430925"/>
            <a:ext cx="16603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8860896" y="4224086"/>
            <a:ext cx="2639087" cy="1838500"/>
            <a:chOff x="0" y="0"/>
            <a:chExt cx="1372573" cy="9561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72573" cy="956193"/>
            </a:xfrm>
            <a:custGeom>
              <a:avLst/>
              <a:gdLst/>
              <a:ahLst/>
              <a:cxnLst/>
              <a:rect r="r" b="b" t="t" l="l"/>
              <a:pathLst>
                <a:path h="956193" w="1372573">
                  <a:moveTo>
                    <a:pt x="686287" y="0"/>
                  </a:moveTo>
                  <a:lnTo>
                    <a:pt x="1372573" y="478096"/>
                  </a:lnTo>
                  <a:lnTo>
                    <a:pt x="686287" y="956193"/>
                  </a:lnTo>
                  <a:lnTo>
                    <a:pt x="0" y="478096"/>
                  </a:lnTo>
                  <a:lnTo>
                    <a:pt x="686287" y="0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235911" y="164346"/>
              <a:ext cx="900751" cy="62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TEST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CONDITION 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31787" y="4537441"/>
            <a:ext cx="2246563" cy="1239179"/>
            <a:chOff x="0" y="0"/>
            <a:chExt cx="591687" cy="3263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1687" cy="326368"/>
            </a:xfrm>
            <a:custGeom>
              <a:avLst/>
              <a:gdLst/>
              <a:ahLst/>
              <a:cxnLst/>
              <a:rect r="r" b="b" t="t" l="l"/>
              <a:pathLst>
                <a:path h="326368" w="591687">
                  <a:moveTo>
                    <a:pt x="0" y="0"/>
                  </a:moveTo>
                  <a:lnTo>
                    <a:pt x="591687" y="0"/>
                  </a:lnTo>
                  <a:lnTo>
                    <a:pt x="591687" y="326368"/>
                  </a:lnTo>
                  <a:lnTo>
                    <a:pt x="0" y="326368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591687" cy="326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ELSE IF BLOCK 2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rot="0">
            <a:off x="11471408" y="5157031"/>
            <a:ext cx="16603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0151865" y="6154704"/>
            <a:ext cx="1389361" cy="4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False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0170915" y="6828291"/>
            <a:ext cx="2941822" cy="19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13131787" y="6246802"/>
            <a:ext cx="2246563" cy="1239179"/>
            <a:chOff x="0" y="0"/>
            <a:chExt cx="591687" cy="32636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91687" cy="326368"/>
            </a:xfrm>
            <a:custGeom>
              <a:avLst/>
              <a:gdLst/>
              <a:ahLst/>
              <a:cxnLst/>
              <a:rect r="r" b="b" t="t" l="l"/>
              <a:pathLst>
                <a:path h="326368" w="591687">
                  <a:moveTo>
                    <a:pt x="0" y="0"/>
                  </a:moveTo>
                  <a:lnTo>
                    <a:pt x="591687" y="0"/>
                  </a:lnTo>
                  <a:lnTo>
                    <a:pt x="591687" y="326368"/>
                  </a:lnTo>
                  <a:lnTo>
                    <a:pt x="0" y="326368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591687" cy="326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ELSE BLOCK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16313102" y="2435732"/>
            <a:ext cx="0" cy="567689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>
            <a:off x="15378350" y="2430925"/>
            <a:ext cx="95380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 rot="0">
            <a:off x="15327585" y="6847341"/>
            <a:ext cx="95380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rot="0">
            <a:off x="15327585" y="5195131"/>
            <a:ext cx="95380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 flipH="true">
            <a:off x="11899371" y="8093573"/>
            <a:ext cx="4413731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10187117" y="6038835"/>
            <a:ext cx="2848" cy="7895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028700" y="3993410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Else If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Statments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04109" y="3675733"/>
            <a:ext cx="1389361" cy="4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False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06984" y="2087752"/>
            <a:ext cx="694134" cy="36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True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887934" y="4756709"/>
            <a:ext cx="694134" cy="4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True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66951" y="876012"/>
            <a:ext cx="9174599" cy="8534976"/>
          </a:xfrm>
          <a:custGeom>
            <a:avLst/>
            <a:gdLst/>
            <a:ahLst/>
            <a:cxnLst/>
            <a:rect r="r" b="b" t="t" l="l"/>
            <a:pathLst>
              <a:path h="8534976" w="9174599">
                <a:moveTo>
                  <a:pt x="0" y="0"/>
                </a:moveTo>
                <a:lnTo>
                  <a:pt x="9174599" y="0"/>
                </a:lnTo>
                <a:lnTo>
                  <a:pt x="9174599" y="8534976"/>
                </a:lnTo>
                <a:lnTo>
                  <a:pt x="0" y="853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993410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Else If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Statments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73" t="0" r="-132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002650"/>
            <a:ext cx="13282671" cy="1686782"/>
            <a:chOff x="0" y="0"/>
            <a:chExt cx="320022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0223" cy="406400"/>
            </a:xfrm>
            <a:custGeom>
              <a:avLst/>
              <a:gdLst/>
              <a:ahLst/>
              <a:cxnLst/>
              <a:rect r="r" b="b" t="t" l="l"/>
              <a:pathLst>
                <a:path h="406400" w="3200223">
                  <a:moveTo>
                    <a:pt x="29970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997023" y="406400"/>
                  </a:lnTo>
                  <a:lnTo>
                    <a:pt x="3200223" y="203200"/>
                  </a:lnTo>
                  <a:lnTo>
                    <a:pt x="2997023" y="0"/>
                  </a:ln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308592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68"/>
                </a:lnSpc>
              </a:pPr>
              <a:r>
                <a:rPr lang="en-US" b="true" sz="2300">
                  <a:solidFill>
                    <a:srgbClr val="38B6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OBJECT-ORIENTED PROGRAMMING (OOP):</a:t>
              </a: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 C++ SUPPORTS OOP PRINCIPLES LIKE CLASSES, INHERITANCE, POLYMORPHISM, AND ENCAPSULATION, WHICH HELP IN ORGANIZING AND MANAGING COMPLEX PROGRAMS.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6833260"/>
            <a:ext cx="13282671" cy="1543050"/>
            <a:chOff x="0" y="0"/>
            <a:chExt cx="3498317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98317" cy="406400"/>
            </a:xfrm>
            <a:custGeom>
              <a:avLst/>
              <a:gdLst/>
              <a:ahLst/>
              <a:cxnLst/>
              <a:rect r="r" b="b" t="t" l="l"/>
              <a:pathLst>
                <a:path h="406400" w="3498317">
                  <a:moveTo>
                    <a:pt x="329511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295117" y="406400"/>
                  </a:lnTo>
                  <a:lnTo>
                    <a:pt x="3498317" y="203200"/>
                  </a:lnTo>
                  <a:lnTo>
                    <a:pt x="3295117" y="0"/>
                  </a:ln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384017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68"/>
                </a:lnSpc>
              </a:pPr>
              <a:r>
                <a:rPr lang="en-US" b="true" sz="2300">
                  <a:solidFill>
                    <a:srgbClr val="38B6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LOW-LEVEL MANIPULATION:</a:t>
              </a: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 IT ALLOWS FOR DIRECT MANIPULATION OF HARDWARE AND MEMORY, WHICH IS USEFUL FOR SYSTEM-LEVEL PROGRAMMING.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0" y="196901"/>
            <a:ext cx="10250410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Introduction to C++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7835" y="4098592"/>
            <a:ext cx="14234938" cy="61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876477"/>
            <a:ext cx="1543271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C++ is a powerful, high-performance programming language that's widely used in software development, including game development, systems programming, and applications requiring high performance.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3847517"/>
            <a:ext cx="63810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266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 of C++: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8520139"/>
            <a:ext cx="13282671" cy="1686782"/>
            <a:chOff x="0" y="0"/>
            <a:chExt cx="3200223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00223" cy="406400"/>
            </a:xfrm>
            <a:custGeom>
              <a:avLst/>
              <a:gdLst/>
              <a:ahLst/>
              <a:cxnLst/>
              <a:rect r="r" b="b" t="t" l="l"/>
              <a:pathLst>
                <a:path h="406400" w="3200223">
                  <a:moveTo>
                    <a:pt x="299702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997023" y="406400"/>
                  </a:lnTo>
                  <a:lnTo>
                    <a:pt x="3200223" y="203200"/>
                  </a:lnTo>
                  <a:lnTo>
                    <a:pt x="2997023" y="0"/>
                  </a:ln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308592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68"/>
                </a:lnSpc>
              </a:pPr>
              <a:r>
                <a:rPr lang="en-US" b="true" sz="2300">
                  <a:solidFill>
                    <a:srgbClr val="38B6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PERFORMANCE: </a:t>
              </a: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C++ IS KNOWN FOR ITS PERFORMANCE AND EFFICIENCY, MAKING IT IDEAL FOR APPLICATIONS WHERE SPEED AND RESOURCE MANAGEMENT ARE CRITICAL.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99678" y="1732571"/>
            <a:ext cx="2564329" cy="1783070"/>
            <a:chOff x="0" y="0"/>
            <a:chExt cx="1372573" cy="954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2573" cy="954399"/>
            </a:xfrm>
            <a:custGeom>
              <a:avLst/>
              <a:gdLst/>
              <a:ahLst/>
              <a:cxnLst/>
              <a:rect r="r" b="b" t="t" l="l"/>
              <a:pathLst>
                <a:path h="954399" w="1372573">
                  <a:moveTo>
                    <a:pt x="686287" y="0"/>
                  </a:moveTo>
                  <a:lnTo>
                    <a:pt x="1372573" y="477200"/>
                  </a:lnTo>
                  <a:lnTo>
                    <a:pt x="686287" y="954399"/>
                  </a:lnTo>
                  <a:lnTo>
                    <a:pt x="0" y="477200"/>
                  </a:lnTo>
                  <a:lnTo>
                    <a:pt x="686287" y="0"/>
                  </a:ln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35911" y="164037"/>
              <a:ext cx="900751" cy="626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2"/>
                </a:lnSpc>
              </a:pPr>
              <a:r>
                <a:rPr lang="en-US" b="true" sz="22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TEST</a:t>
              </a:r>
            </a:p>
            <a:p>
              <a:pPr algn="ctr">
                <a:lnSpc>
                  <a:spcPts val="2552"/>
                </a:lnSpc>
              </a:pPr>
              <a:r>
                <a:rPr lang="en-US" b="true" sz="22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EXPRESSION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01514" y="4326622"/>
            <a:ext cx="2164414" cy="1204077"/>
            <a:chOff x="0" y="0"/>
            <a:chExt cx="586670" cy="3263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6670" cy="326368"/>
            </a:xfrm>
            <a:custGeom>
              <a:avLst/>
              <a:gdLst/>
              <a:ahLst/>
              <a:cxnLst/>
              <a:rect r="r" b="b" t="t" l="l"/>
              <a:pathLst>
                <a:path h="326368" w="586670">
                  <a:moveTo>
                    <a:pt x="0" y="0"/>
                  </a:moveTo>
                  <a:lnTo>
                    <a:pt x="586670" y="0"/>
                  </a:lnTo>
                  <a:lnTo>
                    <a:pt x="586670" y="326368"/>
                  </a:lnTo>
                  <a:lnTo>
                    <a:pt x="0" y="326368"/>
                  </a:ln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586670" cy="326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BODY OF</a:t>
              </a:r>
            </a:p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NESTED IF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10436" y="7343916"/>
            <a:ext cx="2868771" cy="1217782"/>
            <a:chOff x="0" y="0"/>
            <a:chExt cx="777588" cy="3300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7588" cy="330083"/>
            </a:xfrm>
            <a:custGeom>
              <a:avLst/>
              <a:gdLst/>
              <a:ahLst/>
              <a:cxnLst/>
              <a:rect r="r" b="b" t="t" l="l"/>
              <a:pathLst>
                <a:path h="330083" w="777588">
                  <a:moveTo>
                    <a:pt x="0" y="0"/>
                  </a:moveTo>
                  <a:lnTo>
                    <a:pt x="777588" y="0"/>
                  </a:lnTo>
                  <a:lnTo>
                    <a:pt x="777588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777588" cy="33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STATEMENT BELOW</a:t>
              </a:r>
            </a:p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JUST IF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9181842" y="3515640"/>
            <a:ext cx="0" cy="82371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10464007" y="2624106"/>
            <a:ext cx="10375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11501556" y="1732571"/>
            <a:ext cx="2690882" cy="1778539"/>
            <a:chOff x="0" y="0"/>
            <a:chExt cx="1440311" cy="9519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0311" cy="951974"/>
            </a:xfrm>
            <a:custGeom>
              <a:avLst/>
              <a:gdLst/>
              <a:ahLst/>
              <a:cxnLst/>
              <a:rect r="r" b="b" t="t" l="l"/>
              <a:pathLst>
                <a:path h="951974" w="1440311">
                  <a:moveTo>
                    <a:pt x="720156" y="0"/>
                  </a:moveTo>
                  <a:lnTo>
                    <a:pt x="1440311" y="475987"/>
                  </a:lnTo>
                  <a:lnTo>
                    <a:pt x="720156" y="951974"/>
                  </a:lnTo>
                  <a:lnTo>
                    <a:pt x="0" y="475987"/>
                  </a:lnTo>
                  <a:lnTo>
                    <a:pt x="720156" y="0"/>
                  </a:ln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47554" y="154096"/>
              <a:ext cx="945204" cy="63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NESTED TEST EXPRESSION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71870" y="4317180"/>
            <a:ext cx="2182924" cy="1204077"/>
            <a:chOff x="0" y="0"/>
            <a:chExt cx="591687" cy="3263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1687" cy="326368"/>
            </a:xfrm>
            <a:custGeom>
              <a:avLst/>
              <a:gdLst/>
              <a:ahLst/>
              <a:cxnLst/>
              <a:rect r="r" b="b" t="t" l="l"/>
              <a:pathLst>
                <a:path h="326368" w="591687">
                  <a:moveTo>
                    <a:pt x="0" y="0"/>
                  </a:moveTo>
                  <a:lnTo>
                    <a:pt x="591687" y="0"/>
                  </a:lnTo>
                  <a:lnTo>
                    <a:pt x="591687" y="326368"/>
                  </a:lnTo>
                  <a:lnTo>
                    <a:pt x="0" y="326368"/>
                  </a:ln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591687" cy="326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BODY OF </a:t>
              </a:r>
            </a:p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ELSE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9163332" y="5521257"/>
            <a:ext cx="0" cy="182951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14192438" y="2621841"/>
            <a:ext cx="2147679" cy="145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9163332" y="6436013"/>
            <a:ext cx="3581291" cy="1883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9144822" y="8561698"/>
            <a:ext cx="0" cy="82371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9163332" y="908860"/>
            <a:ext cx="0" cy="82371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2802231" y="3511110"/>
            <a:ext cx="0" cy="82371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5031383" y="4334822"/>
            <a:ext cx="2580448" cy="1217782"/>
            <a:chOff x="0" y="0"/>
            <a:chExt cx="699437" cy="3300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9437" cy="330083"/>
            </a:xfrm>
            <a:custGeom>
              <a:avLst/>
              <a:gdLst/>
              <a:ahLst/>
              <a:cxnLst/>
              <a:rect r="r" b="b" t="t" l="l"/>
              <a:pathLst>
                <a:path h="330083" w="699437">
                  <a:moveTo>
                    <a:pt x="0" y="0"/>
                  </a:moveTo>
                  <a:lnTo>
                    <a:pt x="699437" y="0"/>
                  </a:lnTo>
                  <a:lnTo>
                    <a:pt x="699437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699437" cy="33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BODY OF</a:t>
              </a:r>
            </a:p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NESTED ELSE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16321607" y="2624106"/>
            <a:ext cx="0" cy="16793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2764837" y="5540141"/>
            <a:ext cx="0" cy="91475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6321607" y="5552603"/>
            <a:ext cx="0" cy="129381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>
            <a:off x="9181842" y="6846416"/>
            <a:ext cx="716780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0">
            <a:off x="1028700" y="3575050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Nested If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Statments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998086" y="3671945"/>
            <a:ext cx="1350005" cy="38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b="true" sz="223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False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632802" y="2212543"/>
            <a:ext cx="630932" cy="32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0"/>
              </a:lnSpc>
              <a:spcBef>
                <a:spcPct val="0"/>
              </a:spcBef>
            </a:pPr>
            <a:r>
              <a:rPr lang="en-US" b="true" sz="223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True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38598" y="3729095"/>
            <a:ext cx="630932" cy="32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0"/>
              </a:lnSpc>
              <a:spcBef>
                <a:spcPct val="0"/>
              </a:spcBef>
            </a:pPr>
            <a:r>
              <a:rPr lang="en-US" b="true" sz="223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True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192438" y="2161563"/>
            <a:ext cx="1350005" cy="38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b="true" sz="223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False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7489" y="1242596"/>
            <a:ext cx="10221454" cy="7801808"/>
          </a:xfrm>
          <a:custGeom>
            <a:avLst/>
            <a:gdLst/>
            <a:ahLst/>
            <a:cxnLst/>
            <a:rect r="r" b="b" t="t" l="l"/>
            <a:pathLst>
              <a:path h="7801808" w="10221454">
                <a:moveTo>
                  <a:pt x="0" y="0"/>
                </a:moveTo>
                <a:lnTo>
                  <a:pt x="10221454" y="0"/>
                </a:lnTo>
                <a:lnTo>
                  <a:pt x="10221454" y="7801808"/>
                </a:lnTo>
                <a:lnTo>
                  <a:pt x="0" y="7801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75050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Nested If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CBFD"/>
                </a:solidFill>
                <a:latin typeface="Raleway Bold"/>
                <a:ea typeface="Raleway Bold"/>
                <a:cs typeface="Raleway Bold"/>
                <a:sym typeface="Raleway Bold"/>
              </a:rPr>
              <a:t>Statments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85573" y="716299"/>
            <a:ext cx="5650133" cy="8854402"/>
          </a:xfrm>
          <a:custGeom>
            <a:avLst/>
            <a:gdLst/>
            <a:ahLst/>
            <a:cxnLst/>
            <a:rect r="r" b="b" t="t" l="l"/>
            <a:pathLst>
              <a:path h="8854402" w="5650133">
                <a:moveTo>
                  <a:pt x="0" y="0"/>
                </a:moveTo>
                <a:lnTo>
                  <a:pt x="5650133" y="0"/>
                </a:lnTo>
                <a:lnTo>
                  <a:pt x="5650133" y="8854402"/>
                </a:lnTo>
                <a:lnTo>
                  <a:pt x="0" y="885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7250"/>
            <a:ext cx="6745094" cy="1445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763"/>
              </a:lnSpc>
            </a:pPr>
            <a:r>
              <a:rPr lang="en-US" sz="8402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Switch Case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7574" y="2925765"/>
            <a:ext cx="692734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is an alternative to using multiple if-else statements when you need to compare a variable against different constant values.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7574" y="6277610"/>
            <a:ext cx="692734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Note: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Only int, char and enum can be used in switch-case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2290" y="3894560"/>
            <a:ext cx="4414056" cy="6053563"/>
          </a:xfrm>
          <a:custGeom>
            <a:avLst/>
            <a:gdLst/>
            <a:ahLst/>
            <a:cxnLst/>
            <a:rect r="r" b="b" t="t" l="l"/>
            <a:pathLst>
              <a:path h="6053563" w="4414056">
                <a:moveTo>
                  <a:pt x="0" y="0"/>
                </a:moveTo>
                <a:lnTo>
                  <a:pt x="4414056" y="0"/>
                </a:lnTo>
                <a:lnTo>
                  <a:pt x="4414056" y="6053562"/>
                </a:lnTo>
                <a:lnTo>
                  <a:pt x="0" y="6053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90482" y="4830862"/>
            <a:ext cx="3390790" cy="1810616"/>
          </a:xfrm>
          <a:custGeom>
            <a:avLst/>
            <a:gdLst/>
            <a:ahLst/>
            <a:cxnLst/>
            <a:rect r="r" b="b" t="t" l="l"/>
            <a:pathLst>
              <a:path h="1810616" w="3390790">
                <a:moveTo>
                  <a:pt x="0" y="0"/>
                </a:moveTo>
                <a:lnTo>
                  <a:pt x="3390790" y="0"/>
                </a:lnTo>
                <a:lnTo>
                  <a:pt x="3390790" y="1810616"/>
                </a:lnTo>
                <a:lnTo>
                  <a:pt x="0" y="181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37817"/>
            <a:ext cx="15754906" cy="115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2"/>
              </a:lnSpc>
            </a:pPr>
            <a:r>
              <a:rPr lang="en-US" sz="6651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Switch Case </a:t>
            </a:r>
            <a:r>
              <a:rPr lang="en-US" sz="6651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(Fall-through Behaviour)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91752"/>
            <a:ext cx="1385293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you omit the break statement, the code will "fall through" to the next case, which means multiple case blocks can be executed in sequence.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8957" y="3477042"/>
            <a:ext cx="26345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A7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21156" y="4092143"/>
            <a:ext cx="2702465" cy="2050106"/>
            <a:chOff x="0" y="0"/>
            <a:chExt cx="1262902" cy="958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2902" cy="958045"/>
            </a:xfrm>
            <a:custGeom>
              <a:avLst/>
              <a:gdLst/>
              <a:ahLst/>
              <a:cxnLst/>
              <a:rect r="r" b="b" t="t" l="l"/>
              <a:pathLst>
                <a:path h="958045" w="1262902">
                  <a:moveTo>
                    <a:pt x="631451" y="0"/>
                  </a:moveTo>
                  <a:lnTo>
                    <a:pt x="1262902" y="479023"/>
                  </a:lnTo>
                  <a:lnTo>
                    <a:pt x="631451" y="958045"/>
                  </a:lnTo>
                  <a:lnTo>
                    <a:pt x="0" y="479023"/>
                  </a:lnTo>
                  <a:lnTo>
                    <a:pt x="631451" y="0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217061" y="164664"/>
              <a:ext cx="828780" cy="628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TEST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EXPRESSION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10289" y="6871710"/>
            <a:ext cx="3086100" cy="1253284"/>
            <a:chOff x="0" y="0"/>
            <a:chExt cx="812800" cy="3300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30083"/>
            </a:xfrm>
            <a:custGeom>
              <a:avLst/>
              <a:gdLst/>
              <a:ahLst/>
              <a:cxnLst/>
              <a:rect r="r" b="b" t="t" l="l"/>
              <a:pathLst>
                <a:path h="330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33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STATEMENT</a:t>
              </a:r>
            </a:p>
          </p:txBody>
        </p:sp>
      </p:grpSp>
      <p:sp>
        <p:nvSpPr>
          <p:cNvPr name="AutoShape 9" id="9"/>
          <p:cNvSpPr/>
          <p:nvPr/>
        </p:nvSpPr>
        <p:spPr>
          <a:xfrm flipH="true">
            <a:off x="12453339" y="6142250"/>
            <a:ext cx="19050" cy="72946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2491432" y="3234893"/>
            <a:ext cx="0" cy="8477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13823621" y="5117196"/>
            <a:ext cx="16603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V="true">
            <a:off x="9574428" y="5098146"/>
            <a:ext cx="0" cy="240020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9555378" y="7517402"/>
            <a:ext cx="13549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9593478" y="5117196"/>
            <a:ext cx="15276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3520400"/>
            <a:ext cx="7517028" cy="3459851"/>
          </a:xfrm>
          <a:custGeom>
            <a:avLst/>
            <a:gdLst/>
            <a:ahLst/>
            <a:cxnLst/>
            <a:rect r="r" b="b" t="t" l="l"/>
            <a:pathLst>
              <a:path h="3459851" w="7517028">
                <a:moveTo>
                  <a:pt x="0" y="0"/>
                </a:moveTo>
                <a:lnTo>
                  <a:pt x="7517028" y="0"/>
                </a:lnTo>
                <a:lnTo>
                  <a:pt x="7517028" y="3459851"/>
                </a:lnTo>
                <a:lnTo>
                  <a:pt x="0" y="3459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603" r="-1243" b="-7536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55424" y="3623391"/>
            <a:ext cx="6927346" cy="299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Loops are control structures that allow you to execute a block of code repeatedly. C++ provides several types of loops, each suited for different situations.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6698" y="857250"/>
            <a:ext cx="6927346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Loops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3026" y="6219883"/>
            <a:ext cx="1389361" cy="4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33556" y="4574752"/>
            <a:ext cx="520254" cy="4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658857" y="4805892"/>
            <a:ext cx="1420517" cy="72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Exits the Loop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24036" y="2162006"/>
            <a:ext cx="1420517" cy="72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Enters the Loop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37983"/>
            <a:ext cx="6927346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Loops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101762" y="2829510"/>
            <a:ext cx="2700135" cy="1039615"/>
            <a:chOff x="0" y="0"/>
            <a:chExt cx="711147" cy="2738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1147" cy="273808"/>
            </a:xfrm>
            <a:custGeom>
              <a:avLst/>
              <a:gdLst/>
              <a:ahLst/>
              <a:cxnLst/>
              <a:rect r="r" b="b" t="t" l="l"/>
              <a:pathLst>
                <a:path h="273808" w="711147">
                  <a:moveTo>
                    <a:pt x="136904" y="0"/>
                  </a:moveTo>
                  <a:lnTo>
                    <a:pt x="574243" y="0"/>
                  </a:lnTo>
                  <a:cubicBezTo>
                    <a:pt x="649853" y="0"/>
                    <a:pt x="711147" y="61294"/>
                    <a:pt x="711147" y="136904"/>
                  </a:cubicBezTo>
                  <a:lnTo>
                    <a:pt x="711147" y="136904"/>
                  </a:lnTo>
                  <a:cubicBezTo>
                    <a:pt x="711147" y="212514"/>
                    <a:pt x="649853" y="273808"/>
                    <a:pt x="574243" y="273808"/>
                  </a:cubicBezTo>
                  <a:lnTo>
                    <a:pt x="136904" y="273808"/>
                  </a:lnTo>
                  <a:cubicBezTo>
                    <a:pt x="61294" y="273808"/>
                    <a:pt x="0" y="212514"/>
                    <a:pt x="0" y="136904"/>
                  </a:cubicBezTo>
                  <a:lnTo>
                    <a:pt x="0" y="136904"/>
                  </a:lnTo>
                  <a:cubicBezTo>
                    <a:pt x="0" y="61294"/>
                    <a:pt x="61294" y="0"/>
                    <a:pt x="136904" y="0"/>
                  </a:cubicBez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711147" cy="273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LOOPS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788435" y="4586021"/>
            <a:ext cx="2989427" cy="1130019"/>
            <a:chOff x="0" y="0"/>
            <a:chExt cx="787339" cy="2976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7339" cy="297618"/>
            </a:xfrm>
            <a:custGeom>
              <a:avLst/>
              <a:gdLst/>
              <a:ahLst/>
              <a:cxnLst/>
              <a:rect r="r" b="b" t="t" l="l"/>
              <a:pathLst>
                <a:path h="297618" w="787339">
                  <a:moveTo>
                    <a:pt x="132078" y="0"/>
                  </a:moveTo>
                  <a:lnTo>
                    <a:pt x="655261" y="0"/>
                  </a:lnTo>
                  <a:cubicBezTo>
                    <a:pt x="728205" y="0"/>
                    <a:pt x="787339" y="59133"/>
                    <a:pt x="787339" y="132078"/>
                  </a:cubicBezTo>
                  <a:lnTo>
                    <a:pt x="787339" y="165540"/>
                  </a:lnTo>
                  <a:cubicBezTo>
                    <a:pt x="787339" y="200569"/>
                    <a:pt x="773423" y="234164"/>
                    <a:pt x="748654" y="258933"/>
                  </a:cubicBezTo>
                  <a:cubicBezTo>
                    <a:pt x="723884" y="283703"/>
                    <a:pt x="690290" y="297618"/>
                    <a:pt x="655261" y="297618"/>
                  </a:cubicBezTo>
                  <a:lnTo>
                    <a:pt x="132078" y="297618"/>
                  </a:lnTo>
                  <a:cubicBezTo>
                    <a:pt x="97049" y="297618"/>
                    <a:pt x="63454" y="283703"/>
                    <a:pt x="38685" y="258933"/>
                  </a:cubicBezTo>
                  <a:cubicBezTo>
                    <a:pt x="13915" y="234164"/>
                    <a:pt x="0" y="200569"/>
                    <a:pt x="0" y="165540"/>
                  </a:cubicBezTo>
                  <a:lnTo>
                    <a:pt x="0" y="132078"/>
                  </a:lnTo>
                  <a:cubicBezTo>
                    <a:pt x="0" y="97049"/>
                    <a:pt x="13915" y="63454"/>
                    <a:pt x="38685" y="38685"/>
                  </a:cubicBezTo>
                  <a:cubicBezTo>
                    <a:pt x="63454" y="13915"/>
                    <a:pt x="97049" y="0"/>
                    <a:pt x="132078" y="0"/>
                  </a:cubicBez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787339" cy="297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ENTRY COTROLLED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97740" y="4646296"/>
            <a:ext cx="3042295" cy="1069930"/>
            <a:chOff x="0" y="0"/>
            <a:chExt cx="801263" cy="2817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1263" cy="281792"/>
            </a:xfrm>
            <a:custGeom>
              <a:avLst/>
              <a:gdLst/>
              <a:ahLst/>
              <a:cxnLst/>
              <a:rect r="r" b="b" t="t" l="l"/>
              <a:pathLst>
                <a:path h="281792" w="801263">
                  <a:moveTo>
                    <a:pt x="129783" y="0"/>
                  </a:moveTo>
                  <a:lnTo>
                    <a:pt x="671480" y="0"/>
                  </a:lnTo>
                  <a:cubicBezTo>
                    <a:pt x="705901" y="0"/>
                    <a:pt x="738911" y="13674"/>
                    <a:pt x="763250" y="38013"/>
                  </a:cubicBezTo>
                  <a:cubicBezTo>
                    <a:pt x="787589" y="62352"/>
                    <a:pt x="801263" y="95362"/>
                    <a:pt x="801263" y="129783"/>
                  </a:cubicBezTo>
                  <a:lnTo>
                    <a:pt x="801263" y="152009"/>
                  </a:lnTo>
                  <a:cubicBezTo>
                    <a:pt x="801263" y="223686"/>
                    <a:pt x="743157" y="281792"/>
                    <a:pt x="671480" y="281792"/>
                  </a:cubicBezTo>
                  <a:lnTo>
                    <a:pt x="129783" y="281792"/>
                  </a:lnTo>
                  <a:cubicBezTo>
                    <a:pt x="95362" y="281792"/>
                    <a:pt x="62352" y="268119"/>
                    <a:pt x="38013" y="243780"/>
                  </a:cubicBezTo>
                  <a:cubicBezTo>
                    <a:pt x="13674" y="219441"/>
                    <a:pt x="0" y="186430"/>
                    <a:pt x="0" y="152009"/>
                  </a:cubicBezTo>
                  <a:lnTo>
                    <a:pt x="0" y="129783"/>
                  </a:lnTo>
                  <a:cubicBezTo>
                    <a:pt x="0" y="95362"/>
                    <a:pt x="13674" y="62352"/>
                    <a:pt x="38013" y="38013"/>
                  </a:cubicBezTo>
                  <a:cubicBezTo>
                    <a:pt x="62352" y="13674"/>
                    <a:pt x="95362" y="0"/>
                    <a:pt x="129783" y="0"/>
                  </a:cubicBez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801263" cy="281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EXIT CONTROLLED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08296" y="6334741"/>
            <a:ext cx="1812413" cy="1130019"/>
            <a:chOff x="0" y="0"/>
            <a:chExt cx="477343" cy="2976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7343" cy="297618"/>
            </a:xfrm>
            <a:custGeom>
              <a:avLst/>
              <a:gdLst/>
              <a:ahLst/>
              <a:cxnLst/>
              <a:rect r="r" b="b" t="t" l="l"/>
              <a:pathLst>
                <a:path h="297618" w="477343">
                  <a:moveTo>
                    <a:pt x="148809" y="0"/>
                  </a:moveTo>
                  <a:lnTo>
                    <a:pt x="328534" y="0"/>
                  </a:lnTo>
                  <a:cubicBezTo>
                    <a:pt x="410719" y="0"/>
                    <a:pt x="477343" y="66624"/>
                    <a:pt x="477343" y="148809"/>
                  </a:cubicBezTo>
                  <a:lnTo>
                    <a:pt x="477343" y="148809"/>
                  </a:lnTo>
                  <a:cubicBezTo>
                    <a:pt x="477343" y="230994"/>
                    <a:pt x="410719" y="297618"/>
                    <a:pt x="328534" y="297618"/>
                  </a:cubicBezTo>
                  <a:lnTo>
                    <a:pt x="148809" y="297618"/>
                  </a:lnTo>
                  <a:cubicBezTo>
                    <a:pt x="66624" y="297618"/>
                    <a:pt x="0" y="230994"/>
                    <a:pt x="0" y="148809"/>
                  </a:cubicBezTo>
                  <a:lnTo>
                    <a:pt x="0" y="148809"/>
                  </a:lnTo>
                  <a:cubicBezTo>
                    <a:pt x="0" y="66624"/>
                    <a:pt x="66624" y="0"/>
                    <a:pt x="148809" y="0"/>
                  </a:cubicBez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477343" cy="297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FOR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692455" y="6298198"/>
            <a:ext cx="2193874" cy="1130019"/>
            <a:chOff x="0" y="0"/>
            <a:chExt cx="577810" cy="2976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7810" cy="297618"/>
            </a:xfrm>
            <a:custGeom>
              <a:avLst/>
              <a:gdLst/>
              <a:ahLst/>
              <a:cxnLst/>
              <a:rect r="r" b="b" t="t" l="l"/>
              <a:pathLst>
                <a:path h="297618" w="577810">
                  <a:moveTo>
                    <a:pt x="148809" y="0"/>
                  </a:moveTo>
                  <a:lnTo>
                    <a:pt x="429001" y="0"/>
                  </a:lnTo>
                  <a:cubicBezTo>
                    <a:pt x="511186" y="0"/>
                    <a:pt x="577810" y="66624"/>
                    <a:pt x="577810" y="148809"/>
                  </a:cubicBezTo>
                  <a:lnTo>
                    <a:pt x="577810" y="148809"/>
                  </a:lnTo>
                  <a:cubicBezTo>
                    <a:pt x="577810" y="230994"/>
                    <a:pt x="511186" y="297618"/>
                    <a:pt x="429001" y="297618"/>
                  </a:cubicBezTo>
                  <a:lnTo>
                    <a:pt x="148809" y="297618"/>
                  </a:lnTo>
                  <a:cubicBezTo>
                    <a:pt x="66624" y="297618"/>
                    <a:pt x="0" y="230994"/>
                    <a:pt x="0" y="148809"/>
                  </a:cubicBezTo>
                  <a:lnTo>
                    <a:pt x="0" y="148809"/>
                  </a:lnTo>
                  <a:cubicBezTo>
                    <a:pt x="0" y="66624"/>
                    <a:pt x="66624" y="0"/>
                    <a:pt x="148809" y="0"/>
                  </a:cubicBez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577810" cy="297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WHILE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64382" y="6298198"/>
            <a:ext cx="2320439" cy="1130019"/>
            <a:chOff x="0" y="0"/>
            <a:chExt cx="611144" cy="2976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144" cy="297618"/>
            </a:xfrm>
            <a:custGeom>
              <a:avLst/>
              <a:gdLst/>
              <a:ahLst/>
              <a:cxnLst/>
              <a:rect r="r" b="b" t="t" l="l"/>
              <a:pathLst>
                <a:path h="297618" w="611144">
                  <a:moveTo>
                    <a:pt x="148809" y="0"/>
                  </a:moveTo>
                  <a:lnTo>
                    <a:pt x="462335" y="0"/>
                  </a:lnTo>
                  <a:cubicBezTo>
                    <a:pt x="544520" y="0"/>
                    <a:pt x="611144" y="66624"/>
                    <a:pt x="611144" y="148809"/>
                  </a:cubicBezTo>
                  <a:lnTo>
                    <a:pt x="611144" y="148809"/>
                  </a:lnTo>
                  <a:cubicBezTo>
                    <a:pt x="611144" y="230994"/>
                    <a:pt x="544520" y="297618"/>
                    <a:pt x="462335" y="297618"/>
                  </a:cubicBezTo>
                  <a:lnTo>
                    <a:pt x="148809" y="297618"/>
                  </a:lnTo>
                  <a:cubicBezTo>
                    <a:pt x="66624" y="297618"/>
                    <a:pt x="0" y="230994"/>
                    <a:pt x="0" y="148809"/>
                  </a:cubicBezTo>
                  <a:lnTo>
                    <a:pt x="0" y="148809"/>
                  </a:lnTo>
                  <a:cubicBezTo>
                    <a:pt x="0" y="66624"/>
                    <a:pt x="66624" y="0"/>
                    <a:pt x="148809" y="0"/>
                  </a:cubicBezTo>
                  <a:close/>
                </a:path>
              </a:pathLst>
            </a:custGeom>
            <a:solidFill>
              <a:srgbClr val="512B7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611144" cy="297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8"/>
                </a:lnSpc>
              </a:pPr>
              <a:r>
                <a:rPr lang="en-US" b="true" sz="23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DO-WHILE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H="true">
            <a:off x="9283149" y="3869125"/>
            <a:ext cx="2168681" cy="71689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1447539" y="3869208"/>
            <a:ext cx="2471349" cy="77708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7814503" y="5716039"/>
            <a:ext cx="1468646" cy="61870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9283149" y="5716039"/>
            <a:ext cx="1506244" cy="58215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13918888" y="5716226"/>
            <a:ext cx="5714" cy="58197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96669" y="1739908"/>
            <a:ext cx="9910106" cy="6807185"/>
          </a:xfrm>
          <a:custGeom>
            <a:avLst/>
            <a:gdLst/>
            <a:ahLst/>
            <a:cxnLst/>
            <a:rect r="r" b="b" t="t" l="l"/>
            <a:pathLst>
              <a:path h="6807185" w="9910106">
                <a:moveTo>
                  <a:pt x="0" y="0"/>
                </a:moveTo>
                <a:lnTo>
                  <a:pt x="9910106" y="0"/>
                </a:lnTo>
                <a:lnTo>
                  <a:pt x="9910106" y="6807184"/>
                </a:lnTo>
                <a:lnTo>
                  <a:pt x="0" y="680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75050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For 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Loops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37603" y="1756619"/>
            <a:ext cx="12689302" cy="6773762"/>
          </a:xfrm>
          <a:custGeom>
            <a:avLst/>
            <a:gdLst/>
            <a:ahLst/>
            <a:cxnLst/>
            <a:rect r="r" b="b" t="t" l="l"/>
            <a:pathLst>
              <a:path h="6773762" w="12689302">
                <a:moveTo>
                  <a:pt x="0" y="0"/>
                </a:moveTo>
                <a:lnTo>
                  <a:pt x="12689303" y="0"/>
                </a:lnTo>
                <a:lnTo>
                  <a:pt x="12689303" y="6773762"/>
                </a:lnTo>
                <a:lnTo>
                  <a:pt x="0" y="6773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0" t="0" r="-90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75050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While 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Loops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1557" y="2211807"/>
            <a:ext cx="11897000" cy="5863386"/>
          </a:xfrm>
          <a:custGeom>
            <a:avLst/>
            <a:gdLst/>
            <a:ahLst/>
            <a:cxnLst/>
            <a:rect r="r" b="b" t="t" l="l"/>
            <a:pathLst>
              <a:path h="5863386" w="11897000">
                <a:moveTo>
                  <a:pt x="0" y="0"/>
                </a:moveTo>
                <a:lnTo>
                  <a:pt x="11897001" y="0"/>
                </a:lnTo>
                <a:lnTo>
                  <a:pt x="11897001" y="5863386"/>
                </a:lnTo>
                <a:lnTo>
                  <a:pt x="0" y="5863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3443" y="3575050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Do-While 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Loops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940" y="5378334"/>
            <a:ext cx="7778629" cy="3867818"/>
          </a:xfrm>
          <a:custGeom>
            <a:avLst/>
            <a:gdLst/>
            <a:ahLst/>
            <a:cxnLst/>
            <a:rect r="r" b="b" t="t" l="l"/>
            <a:pathLst>
              <a:path h="3867818" w="7778629">
                <a:moveTo>
                  <a:pt x="0" y="0"/>
                </a:moveTo>
                <a:lnTo>
                  <a:pt x="7778629" y="0"/>
                </a:lnTo>
                <a:lnTo>
                  <a:pt x="7778629" y="3867819"/>
                </a:lnTo>
                <a:lnTo>
                  <a:pt x="0" y="3867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3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577468"/>
            <a:ext cx="8450681" cy="3202546"/>
          </a:xfrm>
          <a:custGeom>
            <a:avLst/>
            <a:gdLst/>
            <a:ahLst/>
            <a:cxnLst/>
            <a:rect r="r" b="b" t="t" l="l"/>
            <a:pathLst>
              <a:path h="3202546" w="8450681">
                <a:moveTo>
                  <a:pt x="0" y="0"/>
                </a:moveTo>
                <a:lnTo>
                  <a:pt x="8450681" y="0"/>
                </a:lnTo>
                <a:lnTo>
                  <a:pt x="8450681" y="3202545"/>
                </a:lnTo>
                <a:lnTo>
                  <a:pt x="0" y="3202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30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6698" y="107991"/>
            <a:ext cx="13590450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Loop Control Statements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5574" y="2349128"/>
            <a:ext cx="6451169" cy="178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9"/>
              </a:lnSpc>
            </a:pPr>
            <a:r>
              <a:rPr lang="en-US" sz="34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1) break: Exits the loop immediately, even if the loop condition is still true.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330078"/>
            <a:ext cx="7066493" cy="239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2) continue: Skips the rest of the loop body for the current iteration and continues with the next iteration.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4446" y="618164"/>
            <a:ext cx="7111621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Syntax / Structure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7835" y="4098592"/>
            <a:ext cx="14234938" cy="375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557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Every C++ program has these:</a:t>
            </a:r>
          </a:p>
          <a:p>
            <a:pPr algn="ctr" marL="1536066" indent="-512022" lvl="2">
              <a:lnSpc>
                <a:spcPts val="4980"/>
              </a:lnSpc>
              <a:buFont typeface="Arial"/>
              <a:buChar char="⚬"/>
            </a:pPr>
            <a:r>
              <a:rPr lang="en-US" b="true" sz="355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Headers</a:t>
            </a:r>
          </a:p>
          <a:p>
            <a:pPr algn="ctr" marL="1536066" indent="-512022" lvl="2">
              <a:lnSpc>
                <a:spcPts val="4980"/>
              </a:lnSpc>
              <a:buFont typeface="Arial"/>
              <a:buChar char="⚬"/>
            </a:pPr>
            <a:r>
              <a:rPr lang="en-US" b="true" sz="355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Using </a:t>
            </a:r>
            <a:r>
              <a:rPr lang="en-US" b="true" sz="355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Namespace and Standard (std) library</a:t>
            </a:r>
          </a:p>
          <a:p>
            <a:pPr algn="ctr" marL="1536066" indent="-512022" lvl="2">
              <a:lnSpc>
                <a:spcPts val="4980"/>
              </a:lnSpc>
              <a:buFont typeface="Arial"/>
              <a:buChar char="⚬"/>
            </a:pPr>
            <a:r>
              <a:rPr lang="en-US" b="true" sz="355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The ‘Main’ Function</a:t>
            </a:r>
          </a:p>
          <a:p>
            <a:pPr algn="ctr" marL="1536066" indent="-512022" lvl="2">
              <a:lnSpc>
                <a:spcPts val="4980"/>
              </a:lnSpc>
              <a:buFont typeface="Arial"/>
              <a:buChar char="⚬"/>
            </a:pPr>
            <a:r>
              <a:rPr lang="en-US" b="true" sz="355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Statements and Expressions</a:t>
            </a:r>
          </a:p>
          <a:p>
            <a:pPr algn="ctr" marL="1536066" indent="-512022" lvl="2">
              <a:lnSpc>
                <a:spcPts val="4980"/>
              </a:lnSpc>
              <a:buFont typeface="Arial"/>
              <a:buChar char="⚬"/>
            </a:pPr>
            <a:r>
              <a:rPr lang="en-US" b="true" sz="355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Declaring variables and using various data types for them</a:t>
            </a: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27412" y="2384553"/>
            <a:ext cx="2702465" cy="2050106"/>
            <a:chOff x="0" y="0"/>
            <a:chExt cx="1262902" cy="958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2902" cy="958045"/>
            </a:xfrm>
            <a:custGeom>
              <a:avLst/>
              <a:gdLst/>
              <a:ahLst/>
              <a:cxnLst/>
              <a:rect r="r" b="b" t="t" l="l"/>
              <a:pathLst>
                <a:path h="958045" w="1262902">
                  <a:moveTo>
                    <a:pt x="631451" y="0"/>
                  </a:moveTo>
                  <a:lnTo>
                    <a:pt x="1262902" y="479023"/>
                  </a:lnTo>
                  <a:lnTo>
                    <a:pt x="631451" y="958045"/>
                  </a:lnTo>
                  <a:lnTo>
                    <a:pt x="0" y="479023"/>
                  </a:lnTo>
                  <a:lnTo>
                    <a:pt x="631451" y="0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217061" y="164664"/>
              <a:ext cx="828780" cy="628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TEST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EXPRESSION1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73683" y="8124683"/>
            <a:ext cx="3086100" cy="1253284"/>
            <a:chOff x="0" y="0"/>
            <a:chExt cx="812800" cy="3300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30083"/>
            </a:xfrm>
            <a:custGeom>
              <a:avLst/>
              <a:gdLst/>
              <a:ahLst/>
              <a:cxnLst/>
              <a:rect r="r" b="b" t="t" l="l"/>
              <a:pathLst>
                <a:path h="330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33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Ultra-Bold"/>
                  <a:ea typeface="Raleway Ultra-Bold"/>
                  <a:cs typeface="Raleway Ultra-Bold"/>
                  <a:sym typeface="Raleway Ultra-Bold"/>
                </a:rPr>
                <a:t>STATEMENT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12978645" y="4434659"/>
            <a:ext cx="19044" cy="85338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12997688" y="1527303"/>
            <a:ext cx="0" cy="8477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14329877" y="3409606"/>
            <a:ext cx="16603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V="true">
            <a:off x="10099734" y="6294044"/>
            <a:ext cx="0" cy="243823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10118773" y="8732275"/>
            <a:ext cx="13549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9675915" y="3409606"/>
            <a:ext cx="195149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1646456" y="5288041"/>
            <a:ext cx="2702465" cy="2050106"/>
            <a:chOff x="0" y="0"/>
            <a:chExt cx="1262902" cy="9580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2902" cy="958045"/>
            </a:xfrm>
            <a:custGeom>
              <a:avLst/>
              <a:gdLst/>
              <a:ahLst/>
              <a:cxnLst/>
              <a:rect r="r" b="b" t="t" l="l"/>
              <a:pathLst>
                <a:path h="958045" w="1262902">
                  <a:moveTo>
                    <a:pt x="631451" y="0"/>
                  </a:moveTo>
                  <a:lnTo>
                    <a:pt x="1262902" y="479023"/>
                  </a:lnTo>
                  <a:lnTo>
                    <a:pt x="631451" y="958045"/>
                  </a:lnTo>
                  <a:lnTo>
                    <a:pt x="0" y="479023"/>
                  </a:lnTo>
                  <a:lnTo>
                    <a:pt x="631451" y="0"/>
                  </a:lnTo>
                  <a:close/>
                </a:path>
              </a:pathLst>
            </a:custGeom>
            <a:solidFill>
              <a:srgbClr val="512B71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217061" y="164664"/>
              <a:ext cx="828780" cy="628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TEST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EXPRESSION2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3016733" y="7338573"/>
            <a:ext cx="0" cy="78611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10080684" y="6294044"/>
            <a:ext cx="15276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4329877" y="6294044"/>
            <a:ext cx="16603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flipH="true">
            <a:off x="15990256" y="6252382"/>
            <a:ext cx="19050" cy="121911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15279997" y="7654585"/>
            <a:ext cx="1420517" cy="72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Exits  Loop 2</a:t>
            </a:r>
          </a:p>
        </p:txBody>
      </p:sp>
      <p:sp>
        <p:nvSpPr>
          <p:cNvPr name="AutoShape 23" id="23"/>
          <p:cNvSpPr/>
          <p:nvPr/>
        </p:nvSpPr>
        <p:spPr>
          <a:xfrm flipH="true">
            <a:off x="15952158" y="8375345"/>
            <a:ext cx="19050" cy="121911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9675915" y="9575410"/>
            <a:ext cx="627624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9675915" y="3409606"/>
            <a:ext cx="19050" cy="616580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866698" y="212725"/>
            <a:ext cx="7251350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Nested Loops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69282" y="4512292"/>
            <a:ext cx="1389361" cy="4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639812" y="2867161"/>
            <a:ext cx="520254" cy="4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165113" y="3098301"/>
            <a:ext cx="1420517" cy="72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Exits  Loop 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68386" y="673490"/>
            <a:ext cx="1420517" cy="72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Enters the Loop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5932" y="2183397"/>
            <a:ext cx="7136896" cy="679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6265" indent="-378132" lvl="1">
              <a:lnSpc>
                <a:spcPts val="4903"/>
              </a:lnSpc>
              <a:buFont typeface="Arial"/>
              <a:buChar char="•"/>
            </a:pPr>
            <a:r>
              <a:rPr lang="en-US" sz="350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C++, nested loops refer to a loop inside another loop.</a:t>
            </a:r>
          </a:p>
          <a:p>
            <a:pPr algn="l" marL="756265" indent="-378132" lvl="1">
              <a:lnSpc>
                <a:spcPts val="4903"/>
              </a:lnSpc>
              <a:buFont typeface="Arial"/>
              <a:buChar char="•"/>
            </a:pPr>
            <a:r>
              <a:rPr lang="en-US" sz="350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The inner loop is executed completely for each iteration of the outer loop. </a:t>
            </a:r>
          </a:p>
          <a:p>
            <a:pPr algn="l" marL="756265" indent="-378132" lvl="1">
              <a:lnSpc>
                <a:spcPts val="4903"/>
              </a:lnSpc>
              <a:buFont typeface="Arial"/>
              <a:buChar char="•"/>
            </a:pPr>
            <a:r>
              <a:rPr lang="en-US" sz="350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structure is useful when dealing with multi-dimensional data, such as in 2D arrays or grids, and for performing repeated tasks that require multiple levels of iteration.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69282" y="7414348"/>
            <a:ext cx="1389361" cy="4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639812" y="5751600"/>
            <a:ext cx="520254" cy="4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97730" y="2180950"/>
            <a:ext cx="11678576" cy="6503062"/>
          </a:xfrm>
          <a:custGeom>
            <a:avLst/>
            <a:gdLst/>
            <a:ahLst/>
            <a:cxnLst/>
            <a:rect r="r" b="b" t="t" l="l"/>
            <a:pathLst>
              <a:path h="6503062" w="11678576">
                <a:moveTo>
                  <a:pt x="0" y="0"/>
                </a:moveTo>
                <a:lnTo>
                  <a:pt x="11678575" y="0"/>
                </a:lnTo>
                <a:lnTo>
                  <a:pt x="11678575" y="6503062"/>
                </a:lnTo>
                <a:lnTo>
                  <a:pt x="0" y="6503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6698" y="212725"/>
            <a:ext cx="7251350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Nested Loops</a:t>
            </a:r>
          </a:p>
        </p:txBody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66069" y="3686896"/>
            <a:ext cx="3955861" cy="4897733"/>
          </a:xfrm>
          <a:custGeom>
            <a:avLst/>
            <a:gdLst/>
            <a:ahLst/>
            <a:cxnLst/>
            <a:rect r="r" b="b" t="t" l="l"/>
            <a:pathLst>
              <a:path h="4897733" w="3955861">
                <a:moveTo>
                  <a:pt x="0" y="0"/>
                </a:moveTo>
                <a:lnTo>
                  <a:pt x="3955862" y="0"/>
                </a:lnTo>
                <a:lnTo>
                  <a:pt x="3955862" y="4897733"/>
                </a:lnTo>
                <a:lnTo>
                  <a:pt x="0" y="4897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6698" y="212725"/>
            <a:ext cx="7251350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Nested Loops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40045"/>
            <a:ext cx="23151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266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42790" y="1670403"/>
            <a:ext cx="13069421" cy="558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0"/>
              </a:lnSpc>
            </a:pPr>
            <a:r>
              <a:rPr lang="en-US" sz="16036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Arrays and Strings</a:t>
            </a: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0194" y="4249220"/>
            <a:ext cx="5289314" cy="4560305"/>
            <a:chOff x="0" y="0"/>
            <a:chExt cx="7052419" cy="60804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52419" cy="6080407"/>
            </a:xfrm>
            <a:custGeom>
              <a:avLst/>
              <a:gdLst/>
              <a:ahLst/>
              <a:cxnLst/>
              <a:rect r="r" b="b" t="t" l="l"/>
              <a:pathLst>
                <a:path h="6080407" w="7052419">
                  <a:moveTo>
                    <a:pt x="0" y="0"/>
                  </a:moveTo>
                  <a:lnTo>
                    <a:pt x="7052419" y="0"/>
                  </a:lnTo>
                  <a:lnTo>
                    <a:pt x="7052419" y="6080407"/>
                  </a:lnTo>
                  <a:lnTo>
                    <a:pt x="0" y="6080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5985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05782" y="257866"/>
              <a:ext cx="6282343" cy="5275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3"/>
                </a:lnSpc>
              </a:pPr>
              <a:r>
                <a:rPr lang="en-US" sz="3035">
                  <a:solidFill>
                    <a:srgbClr val="111215"/>
                  </a:solidFill>
                  <a:latin typeface="Raleway"/>
                  <a:ea typeface="Raleway"/>
                  <a:cs typeface="Raleway"/>
                  <a:sym typeface="Raleway"/>
                </a:rPr>
                <a:t>Arrays have a fixed size, which means the number of elements they can hold is determined when the array is created and cannot be changed during runtime.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4133" y="396279"/>
            <a:ext cx="4301681" cy="1957265"/>
          </a:xfrm>
          <a:custGeom>
            <a:avLst/>
            <a:gdLst/>
            <a:ahLst/>
            <a:cxnLst/>
            <a:rect r="r" b="b" t="t" l="l"/>
            <a:pathLst>
              <a:path h="1957265" w="4301681">
                <a:moveTo>
                  <a:pt x="0" y="0"/>
                </a:moveTo>
                <a:lnTo>
                  <a:pt x="4301681" y="0"/>
                </a:lnTo>
                <a:lnTo>
                  <a:pt x="4301681" y="1957265"/>
                </a:lnTo>
                <a:lnTo>
                  <a:pt x="0" y="1957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2947" y="407081"/>
            <a:ext cx="3424053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Arrays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0194" y="2414334"/>
            <a:ext cx="14278449" cy="164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2"/>
              </a:lnSpc>
            </a:pPr>
            <a:r>
              <a:rPr lang="en-US" sz="25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C++, an array is a data structure that allows you to store multiple elements of the same data type in a contiguous block of memory. The following are the properties of arrays: </a:t>
            </a:r>
          </a:p>
          <a:p>
            <a:pPr algn="just">
              <a:lnSpc>
                <a:spcPts val="4472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499343" y="4249220"/>
            <a:ext cx="5289314" cy="4560305"/>
            <a:chOff x="0" y="0"/>
            <a:chExt cx="7052419" cy="60804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52419" cy="6080407"/>
            </a:xfrm>
            <a:custGeom>
              <a:avLst/>
              <a:gdLst/>
              <a:ahLst/>
              <a:cxnLst/>
              <a:rect r="r" b="b" t="t" l="l"/>
              <a:pathLst>
                <a:path h="6080407" w="7052419">
                  <a:moveTo>
                    <a:pt x="0" y="0"/>
                  </a:moveTo>
                  <a:lnTo>
                    <a:pt x="7052419" y="0"/>
                  </a:lnTo>
                  <a:lnTo>
                    <a:pt x="7052419" y="6080407"/>
                  </a:lnTo>
                  <a:lnTo>
                    <a:pt x="0" y="6080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5985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05782" y="257866"/>
              <a:ext cx="6282343" cy="4513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3"/>
                </a:lnSpc>
              </a:pPr>
              <a:r>
                <a:rPr lang="en-US" sz="3035" b="true">
                  <a:solidFill>
                    <a:srgbClr val="111215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Indexed:</a:t>
              </a:r>
              <a:r>
                <a:rPr lang="en-US" sz="3035">
                  <a:solidFill>
                    <a:srgbClr val="111215"/>
                  </a:solidFill>
                  <a:latin typeface="Raleway"/>
                  <a:ea typeface="Raleway"/>
                  <a:cs typeface="Raleway"/>
                  <a:sym typeface="Raleway"/>
                </a:rPr>
                <a:t> Elements in the array can be accessed via their index, which starts at 0 for the first element and goes up to (size - 1) for the last element.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50632" y="4249220"/>
            <a:ext cx="5289314" cy="4560305"/>
            <a:chOff x="0" y="0"/>
            <a:chExt cx="7052419" cy="60804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52419" cy="6080407"/>
            </a:xfrm>
            <a:custGeom>
              <a:avLst/>
              <a:gdLst/>
              <a:ahLst/>
              <a:cxnLst/>
              <a:rect r="r" b="b" t="t" l="l"/>
              <a:pathLst>
                <a:path h="6080407" w="7052419">
                  <a:moveTo>
                    <a:pt x="0" y="0"/>
                  </a:moveTo>
                  <a:lnTo>
                    <a:pt x="7052419" y="0"/>
                  </a:lnTo>
                  <a:lnTo>
                    <a:pt x="7052419" y="6080407"/>
                  </a:lnTo>
                  <a:lnTo>
                    <a:pt x="0" y="6080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532" r="0" b="-3453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405782" y="257866"/>
              <a:ext cx="6282343" cy="3751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3"/>
                </a:lnSpc>
              </a:pPr>
              <a:r>
                <a:rPr lang="en-US" sz="3035" b="true">
                  <a:solidFill>
                    <a:srgbClr val="111215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Homogeneous:</a:t>
              </a:r>
              <a:r>
                <a:rPr lang="en-US" sz="3035">
                  <a:solidFill>
                    <a:srgbClr val="111215"/>
                  </a:solidFill>
                  <a:latin typeface="Raleway"/>
                  <a:ea typeface="Raleway"/>
                  <a:cs typeface="Raleway"/>
                  <a:sym typeface="Raleway"/>
                </a:rPr>
                <a:t> All elements in the array must be of the same type (e.g., all integers, all floats).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86091" y="1809890"/>
            <a:ext cx="11125584" cy="6667220"/>
          </a:xfrm>
          <a:custGeom>
            <a:avLst/>
            <a:gdLst/>
            <a:ahLst/>
            <a:cxnLst/>
            <a:rect r="r" b="b" t="t" l="l"/>
            <a:pathLst>
              <a:path h="6667220" w="11125584">
                <a:moveTo>
                  <a:pt x="0" y="0"/>
                </a:moveTo>
                <a:lnTo>
                  <a:pt x="11125584" y="0"/>
                </a:lnTo>
                <a:lnTo>
                  <a:pt x="11125584" y="6667220"/>
                </a:lnTo>
                <a:lnTo>
                  <a:pt x="0" y="6667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5451" y="4112264"/>
            <a:ext cx="3858029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Arrays</a:t>
            </a:r>
          </a:p>
        </p:txBody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2947" y="407081"/>
            <a:ext cx="5732582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Arrays (2D)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7517" y="2143760"/>
            <a:ext cx="15452965" cy="179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C++, a 2D array (also known as a two-dimensional array or matrix) is essentially an array of arrays. It is used to store data in a tabular format with rows and columns.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49124" y="5885441"/>
            <a:ext cx="5289314" cy="3858864"/>
            <a:chOff x="0" y="0"/>
            <a:chExt cx="7052419" cy="51451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52419" cy="5145153"/>
            </a:xfrm>
            <a:custGeom>
              <a:avLst/>
              <a:gdLst/>
              <a:ahLst/>
              <a:cxnLst/>
              <a:rect r="r" b="b" t="t" l="l"/>
              <a:pathLst>
                <a:path h="5145153" w="7052419">
                  <a:moveTo>
                    <a:pt x="0" y="0"/>
                  </a:moveTo>
                  <a:lnTo>
                    <a:pt x="7052419" y="0"/>
                  </a:lnTo>
                  <a:lnTo>
                    <a:pt x="7052419" y="5145153"/>
                  </a:lnTo>
                  <a:lnTo>
                    <a:pt x="0" y="5145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4810" r="0" b="-22259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05782" y="257866"/>
              <a:ext cx="6282343" cy="3751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3"/>
                </a:lnSpc>
              </a:pPr>
              <a:r>
                <a:rPr lang="en-US" sz="3035" b="true">
                  <a:solidFill>
                    <a:srgbClr val="111215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Fixed size:</a:t>
              </a:r>
              <a:r>
                <a:rPr lang="en-US" sz="3035">
                  <a:solidFill>
                    <a:srgbClr val="111215"/>
                  </a:solidFill>
                  <a:latin typeface="Raleway"/>
                  <a:ea typeface="Raleway"/>
                  <a:cs typeface="Raleway"/>
                  <a:sym typeface="Raleway"/>
                </a:rPr>
                <a:t> The number of rows and columns is specified when the array is created and cannot be changed.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98273" y="5885441"/>
            <a:ext cx="5289314" cy="3858864"/>
            <a:chOff x="0" y="0"/>
            <a:chExt cx="7052419" cy="51451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52419" cy="5145153"/>
            </a:xfrm>
            <a:custGeom>
              <a:avLst/>
              <a:gdLst/>
              <a:ahLst/>
              <a:cxnLst/>
              <a:rect r="r" b="b" t="t" l="l"/>
              <a:pathLst>
                <a:path h="5145153" w="7052419">
                  <a:moveTo>
                    <a:pt x="0" y="0"/>
                  </a:moveTo>
                  <a:lnTo>
                    <a:pt x="7052419" y="0"/>
                  </a:lnTo>
                  <a:lnTo>
                    <a:pt x="7052419" y="5145153"/>
                  </a:lnTo>
                  <a:lnTo>
                    <a:pt x="0" y="5145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37069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05782" y="257866"/>
              <a:ext cx="6282343" cy="4513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3"/>
                </a:lnSpc>
              </a:pPr>
              <a:r>
                <a:rPr lang="en-US" sz="3035" b="true">
                  <a:solidFill>
                    <a:srgbClr val="111215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Indexed:</a:t>
              </a:r>
              <a:r>
                <a:rPr lang="en-US" sz="3035">
                  <a:solidFill>
                    <a:srgbClr val="111215"/>
                  </a:solidFill>
                  <a:latin typeface="Raleway"/>
                  <a:ea typeface="Raleway"/>
                  <a:cs typeface="Raleway"/>
                  <a:sym typeface="Raleway"/>
                </a:rPr>
                <a:t> Elements in the array can be accessed via their index as follows: array[Row index][Col index]</a:t>
              </a:r>
            </a:p>
            <a:p>
              <a:pPr algn="l">
                <a:lnSpc>
                  <a:spcPts val="4553"/>
                </a:lnSpc>
              </a:pPr>
              <a:r>
                <a:rPr lang="en-US" sz="3035">
                  <a:solidFill>
                    <a:srgbClr val="111215"/>
                  </a:solidFill>
                  <a:latin typeface="Raleway"/>
                  <a:ea typeface="Raleway"/>
                  <a:cs typeface="Raleway"/>
                  <a:sym typeface="Raleway"/>
                </a:rPr>
                <a:t>For example: int a[1][2]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49562" y="5885441"/>
            <a:ext cx="5289314" cy="3858864"/>
            <a:chOff x="0" y="0"/>
            <a:chExt cx="7052419" cy="51451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52419" cy="5145153"/>
            </a:xfrm>
            <a:custGeom>
              <a:avLst/>
              <a:gdLst/>
              <a:ahLst/>
              <a:cxnLst/>
              <a:rect r="r" b="b" t="t" l="l"/>
              <a:pathLst>
                <a:path h="5145153" w="7052419">
                  <a:moveTo>
                    <a:pt x="0" y="0"/>
                  </a:moveTo>
                  <a:lnTo>
                    <a:pt x="7052419" y="0"/>
                  </a:lnTo>
                  <a:lnTo>
                    <a:pt x="7052419" y="5145153"/>
                  </a:lnTo>
                  <a:lnTo>
                    <a:pt x="0" y="5145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4810" r="0" b="-22259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405782" y="257866"/>
              <a:ext cx="6282343" cy="3751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3"/>
                </a:lnSpc>
              </a:pPr>
              <a:r>
                <a:rPr lang="en-US" sz="3035" b="true">
                  <a:solidFill>
                    <a:srgbClr val="111215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Rows and columns:</a:t>
              </a:r>
              <a:r>
                <a:rPr lang="en-US" sz="3035">
                  <a:solidFill>
                    <a:srgbClr val="111215"/>
                  </a:solidFill>
                  <a:latin typeface="Raleway"/>
                  <a:ea typeface="Raleway"/>
                  <a:cs typeface="Raleway"/>
                  <a:sym typeface="Raleway"/>
                </a:rPr>
                <a:t> You need two indices to access an element — one for the row and one for the column.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72947" y="4256405"/>
            <a:ext cx="63543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56D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2D Array Properties</a:t>
            </a:r>
          </a:p>
        </p:txBody>
      </p: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2518" y="3118739"/>
            <a:ext cx="5248691" cy="3045930"/>
          </a:xfrm>
          <a:custGeom>
            <a:avLst/>
            <a:gdLst/>
            <a:ahLst/>
            <a:cxnLst/>
            <a:rect r="r" b="b" t="t" l="l"/>
            <a:pathLst>
              <a:path h="3045930" w="5248691">
                <a:moveTo>
                  <a:pt x="0" y="0"/>
                </a:moveTo>
                <a:lnTo>
                  <a:pt x="5248691" y="0"/>
                </a:lnTo>
                <a:lnTo>
                  <a:pt x="5248691" y="3045930"/>
                </a:lnTo>
                <a:lnTo>
                  <a:pt x="0" y="3045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2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2470" y="6369490"/>
            <a:ext cx="10640637" cy="3505976"/>
          </a:xfrm>
          <a:custGeom>
            <a:avLst/>
            <a:gdLst/>
            <a:ahLst/>
            <a:cxnLst/>
            <a:rect r="r" b="b" t="t" l="l"/>
            <a:pathLst>
              <a:path h="3505976" w="10640637">
                <a:moveTo>
                  <a:pt x="0" y="0"/>
                </a:moveTo>
                <a:lnTo>
                  <a:pt x="10640637" y="0"/>
                </a:lnTo>
                <a:lnTo>
                  <a:pt x="10640637" y="3505976"/>
                </a:lnTo>
                <a:lnTo>
                  <a:pt x="0" y="3505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0658" y="312496"/>
            <a:ext cx="5680551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Arrays (2D)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0658" y="1953972"/>
            <a:ext cx="93706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56D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Declaration and Initialization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56005" y="5277574"/>
            <a:ext cx="125589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56D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Accessing elements using nested loops</a:t>
            </a:r>
          </a:p>
        </p:txBody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821" y="6958286"/>
            <a:ext cx="14848612" cy="2021360"/>
          </a:xfrm>
          <a:custGeom>
            <a:avLst/>
            <a:gdLst/>
            <a:ahLst/>
            <a:cxnLst/>
            <a:rect r="r" b="b" t="t" l="l"/>
            <a:pathLst>
              <a:path h="2021360" w="14848612">
                <a:moveTo>
                  <a:pt x="0" y="0"/>
                </a:moveTo>
                <a:lnTo>
                  <a:pt x="14848613" y="0"/>
                </a:lnTo>
                <a:lnTo>
                  <a:pt x="14848613" y="2021360"/>
                </a:lnTo>
                <a:lnTo>
                  <a:pt x="0" y="2021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7" t="0" r="-68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2947" y="407081"/>
            <a:ext cx="3991060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B"/>
                </a:solidFill>
                <a:latin typeface="Raleway Bold"/>
                <a:ea typeface="Raleway Bold"/>
                <a:cs typeface="Raleway Bold"/>
                <a:sym typeface="Raleway Bold"/>
              </a:rPr>
              <a:t>Strings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2947" y="2536614"/>
            <a:ext cx="9601843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Strings are objects in C++ and are part of the Standard Template Library (STL).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 string is a sequence of characters used to represent text.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C++ provides two main ways to handle strings: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32239"/>
            <a:ext cx="547854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266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C-Style Strings</a:t>
            </a:r>
          </a:p>
        </p:txBody>
      </p:sp>
    </p:spTree>
  </p:cSld>
  <p:clrMapOvr>
    <a:masterClrMapping/>
  </p:clrMapOvr>
  <p:transition spd="slow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20488" y="1867582"/>
            <a:ext cx="11867497" cy="7916749"/>
          </a:xfrm>
          <a:custGeom>
            <a:avLst/>
            <a:gdLst/>
            <a:ahLst/>
            <a:cxnLst/>
            <a:rect r="r" b="b" t="t" l="l"/>
            <a:pathLst>
              <a:path h="7916749" w="11867497">
                <a:moveTo>
                  <a:pt x="0" y="0"/>
                </a:moveTo>
                <a:lnTo>
                  <a:pt x="11867497" y="0"/>
                </a:lnTo>
                <a:lnTo>
                  <a:pt x="11867497" y="7916749"/>
                </a:lnTo>
                <a:lnTo>
                  <a:pt x="0" y="7916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706" y="8009317"/>
            <a:ext cx="5147541" cy="1775014"/>
          </a:xfrm>
          <a:custGeom>
            <a:avLst/>
            <a:gdLst/>
            <a:ahLst/>
            <a:cxnLst/>
            <a:rect r="r" b="b" t="t" l="l"/>
            <a:pathLst>
              <a:path h="1775014" w="5147541">
                <a:moveTo>
                  <a:pt x="0" y="0"/>
                </a:moveTo>
                <a:lnTo>
                  <a:pt x="5147541" y="0"/>
                </a:lnTo>
                <a:lnTo>
                  <a:pt x="5147541" y="1775014"/>
                </a:lnTo>
                <a:lnTo>
                  <a:pt x="0" y="1775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2947" y="407081"/>
            <a:ext cx="3991060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B"/>
                </a:solidFill>
                <a:latin typeface="Raleway Bold"/>
                <a:ea typeface="Raleway Bold"/>
                <a:cs typeface="Raleway Bold"/>
                <a:sym typeface="Raleway Bold"/>
              </a:rPr>
              <a:t>Strings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2947" y="2189697"/>
            <a:ext cx="45491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266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C++ Strings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6958" y="6999654"/>
            <a:ext cx="267056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D266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 :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17268" y="3290351"/>
            <a:ext cx="8467810" cy="5773507"/>
          </a:xfrm>
          <a:custGeom>
            <a:avLst/>
            <a:gdLst/>
            <a:ahLst/>
            <a:cxnLst/>
            <a:rect r="r" b="b" t="t" l="l"/>
            <a:pathLst>
              <a:path h="5773507" w="8467810">
                <a:moveTo>
                  <a:pt x="0" y="0"/>
                </a:moveTo>
                <a:lnTo>
                  <a:pt x="8467810" y="0"/>
                </a:lnTo>
                <a:lnTo>
                  <a:pt x="8467810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6789" y="618513"/>
            <a:ext cx="7111621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Syntax / Structure</a:t>
            </a:r>
          </a:p>
        </p:txBody>
      </p:sp>
    </p:spTree>
  </p:cSld>
  <p:clrMapOvr>
    <a:masterClrMapping/>
  </p:clrMapOvr>
  <p:transition spd="slow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27525"/>
            <a:ext cx="6927346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86050" y="3242548"/>
            <a:ext cx="10164095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function is a block of code which only runs when it is called.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can pass data, known as parameters, into a function.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function can return data as a result.</a:t>
            </a:r>
          </a:p>
        </p:txBody>
      </p:sp>
    </p:spTree>
  </p:cSld>
  <p:clrMapOvr>
    <a:masterClrMapping/>
  </p:clrMapOvr>
  <p:transition spd="slow">
    <p:push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18226" y="1444994"/>
            <a:ext cx="8678909" cy="8108581"/>
          </a:xfrm>
          <a:custGeom>
            <a:avLst/>
            <a:gdLst/>
            <a:ahLst/>
            <a:cxnLst/>
            <a:rect r="r" b="b" t="t" l="l"/>
            <a:pathLst>
              <a:path h="8108581" w="8678909">
                <a:moveTo>
                  <a:pt x="0" y="0"/>
                </a:moveTo>
                <a:lnTo>
                  <a:pt x="8678909" y="0"/>
                </a:lnTo>
                <a:lnTo>
                  <a:pt x="8678909" y="8108581"/>
                </a:lnTo>
                <a:lnTo>
                  <a:pt x="0" y="8108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27525"/>
            <a:ext cx="6927346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18226" y="463550"/>
            <a:ext cx="101640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Syntax</a:t>
            </a:r>
          </a:p>
        </p:txBody>
      </p:sp>
    </p:spTree>
  </p:cSld>
  <p:clrMapOvr>
    <a:masterClrMapping/>
  </p:clrMapOvr>
  <p:transition spd="slow">
    <p:push dir="l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6349" y="2437365"/>
            <a:ext cx="9882951" cy="6687156"/>
          </a:xfrm>
          <a:custGeom>
            <a:avLst/>
            <a:gdLst/>
            <a:ahLst/>
            <a:cxnLst/>
            <a:rect r="r" b="b" t="t" l="l"/>
            <a:pathLst>
              <a:path h="6687156" w="9882951">
                <a:moveTo>
                  <a:pt x="0" y="0"/>
                </a:moveTo>
                <a:lnTo>
                  <a:pt x="9882951" y="0"/>
                </a:lnTo>
                <a:lnTo>
                  <a:pt x="9882951" y="6687156"/>
                </a:lnTo>
                <a:lnTo>
                  <a:pt x="0" y="6687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993410"/>
            <a:ext cx="6927346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66824" y="1411220"/>
            <a:ext cx="101640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Call By Value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73804"/>
            <a:ext cx="101640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Function Calling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43118" y="2209139"/>
            <a:ext cx="10741127" cy="6898851"/>
          </a:xfrm>
          <a:custGeom>
            <a:avLst/>
            <a:gdLst/>
            <a:ahLst/>
            <a:cxnLst/>
            <a:rect r="r" b="b" t="t" l="l"/>
            <a:pathLst>
              <a:path h="6898851" w="10741127">
                <a:moveTo>
                  <a:pt x="0" y="0"/>
                </a:moveTo>
                <a:lnTo>
                  <a:pt x="10741127" y="0"/>
                </a:lnTo>
                <a:lnTo>
                  <a:pt x="10741127" y="6898851"/>
                </a:lnTo>
                <a:lnTo>
                  <a:pt x="0" y="6898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993410"/>
            <a:ext cx="6927346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E0FE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43118" y="1411220"/>
            <a:ext cx="101640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Call By Reference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804181"/>
            <a:ext cx="101640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Function Calling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03787" y="1625243"/>
            <a:ext cx="10821973" cy="6737835"/>
            <a:chOff x="0" y="0"/>
            <a:chExt cx="14429297" cy="89837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4687781" y="0"/>
              <a:ext cx="4691915" cy="1975226"/>
              <a:chOff x="0" y="0"/>
              <a:chExt cx="854007" cy="35952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54007" cy="359524"/>
              </a:xfrm>
              <a:custGeom>
                <a:avLst/>
                <a:gdLst/>
                <a:ahLst/>
                <a:cxnLst/>
                <a:rect r="r" b="b" t="t" l="l"/>
                <a:pathLst>
                  <a:path h="359524" w="854007">
                    <a:moveTo>
                      <a:pt x="121767" y="0"/>
                    </a:moveTo>
                    <a:lnTo>
                      <a:pt x="732239" y="0"/>
                    </a:lnTo>
                    <a:cubicBezTo>
                      <a:pt x="764534" y="0"/>
                      <a:pt x="795506" y="12829"/>
                      <a:pt x="818342" y="35665"/>
                    </a:cubicBezTo>
                    <a:cubicBezTo>
                      <a:pt x="841178" y="58501"/>
                      <a:pt x="854007" y="89473"/>
                      <a:pt x="854007" y="121767"/>
                    </a:cubicBezTo>
                    <a:lnTo>
                      <a:pt x="854007" y="237757"/>
                    </a:lnTo>
                    <a:cubicBezTo>
                      <a:pt x="854007" y="305007"/>
                      <a:pt x="799490" y="359524"/>
                      <a:pt x="732239" y="359524"/>
                    </a:cubicBezTo>
                    <a:lnTo>
                      <a:pt x="121767" y="359524"/>
                    </a:lnTo>
                    <a:cubicBezTo>
                      <a:pt x="89473" y="359524"/>
                      <a:pt x="58501" y="346695"/>
                      <a:pt x="35665" y="323859"/>
                    </a:cubicBezTo>
                    <a:cubicBezTo>
                      <a:pt x="12829" y="301023"/>
                      <a:pt x="0" y="270051"/>
                      <a:pt x="0" y="237757"/>
                    </a:cubicBezTo>
                    <a:lnTo>
                      <a:pt x="0" y="121767"/>
                    </a:lnTo>
                    <a:cubicBezTo>
                      <a:pt x="0" y="89473"/>
                      <a:pt x="12829" y="58501"/>
                      <a:pt x="35665" y="35665"/>
                    </a:cubicBezTo>
                    <a:cubicBezTo>
                      <a:pt x="58501" y="12829"/>
                      <a:pt x="89473" y="0"/>
                      <a:pt x="121767" y="0"/>
                    </a:cubicBezTo>
                    <a:close/>
                  </a:path>
                </a:pathLst>
              </a:custGeom>
              <a:solidFill>
                <a:srgbClr val="512B71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854007" cy="349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8"/>
                  </a:lnSpc>
                </a:pPr>
                <a:r>
                  <a:rPr lang="en-US" b="true" sz="2300">
                    <a:solidFill>
                      <a:srgbClr val="FFFFFF"/>
                    </a:solidFill>
                    <a:latin typeface="JetBrains Mono Ultra-Bold"/>
                    <a:ea typeface="JetBrains Mono Ultra-Bold"/>
                    <a:cs typeface="JetBrains Mono Ultra-Bold"/>
                    <a:sym typeface="JetBrains Mono Ultra-Bold"/>
                  </a:rPr>
                  <a:t>DATATYPES</a:t>
                </a: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3720720"/>
              <a:ext cx="3325652" cy="1364003"/>
              <a:chOff x="0" y="0"/>
              <a:chExt cx="605324" cy="24827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5324" cy="248271"/>
              </a:xfrm>
              <a:custGeom>
                <a:avLst/>
                <a:gdLst/>
                <a:ahLst/>
                <a:cxnLst/>
                <a:rect r="r" b="b" t="t" l="l"/>
                <a:pathLst>
                  <a:path h="248271" w="605324">
                    <a:moveTo>
                      <a:pt x="124136" y="0"/>
                    </a:moveTo>
                    <a:lnTo>
                      <a:pt x="481189" y="0"/>
                    </a:lnTo>
                    <a:cubicBezTo>
                      <a:pt x="549747" y="0"/>
                      <a:pt x="605324" y="55577"/>
                      <a:pt x="605324" y="124136"/>
                    </a:cubicBezTo>
                    <a:lnTo>
                      <a:pt x="605324" y="124136"/>
                    </a:lnTo>
                    <a:cubicBezTo>
                      <a:pt x="605324" y="192694"/>
                      <a:pt x="549747" y="248271"/>
                      <a:pt x="481189" y="248271"/>
                    </a:cubicBezTo>
                    <a:lnTo>
                      <a:pt x="124136" y="248271"/>
                    </a:lnTo>
                    <a:cubicBezTo>
                      <a:pt x="55577" y="248271"/>
                      <a:pt x="0" y="192694"/>
                      <a:pt x="0" y="124136"/>
                    </a:cubicBezTo>
                    <a:lnTo>
                      <a:pt x="0" y="124136"/>
                    </a:lnTo>
                    <a:cubicBezTo>
                      <a:pt x="0" y="55577"/>
                      <a:pt x="55577" y="0"/>
                      <a:pt x="124136" y="0"/>
                    </a:cubicBezTo>
                    <a:close/>
                  </a:path>
                </a:pathLst>
              </a:custGeom>
              <a:solidFill>
                <a:srgbClr val="512B71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605324" cy="2387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8"/>
                  </a:lnSpc>
                </a:pPr>
                <a:r>
                  <a:rPr lang="en-US" b="true" sz="2300">
                    <a:solidFill>
                      <a:srgbClr val="FFFFFF"/>
                    </a:solidFill>
                    <a:latin typeface="JetBrains Mono Ultra-Bold"/>
                    <a:ea typeface="JetBrains Mono Ultra-Bold"/>
                    <a:cs typeface="JetBrains Mono Ultra-Bold"/>
                    <a:sym typeface="JetBrains Mono Ultra-Bold"/>
                  </a:rPr>
                  <a:t>INTEGER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269529" y="3776648"/>
              <a:ext cx="3638657" cy="1671542"/>
              <a:chOff x="0" y="0"/>
              <a:chExt cx="662296" cy="30424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62296" cy="304249"/>
              </a:xfrm>
              <a:custGeom>
                <a:avLst/>
                <a:gdLst/>
                <a:ahLst/>
                <a:cxnLst/>
                <a:rect r="r" b="b" t="t" l="l"/>
                <a:pathLst>
                  <a:path h="304249" w="662296">
                    <a:moveTo>
                      <a:pt x="152124" y="0"/>
                    </a:moveTo>
                    <a:lnTo>
                      <a:pt x="510172" y="0"/>
                    </a:lnTo>
                    <a:cubicBezTo>
                      <a:pt x="594188" y="0"/>
                      <a:pt x="662296" y="68108"/>
                      <a:pt x="662296" y="152124"/>
                    </a:cubicBezTo>
                    <a:lnTo>
                      <a:pt x="662296" y="152124"/>
                    </a:lnTo>
                    <a:cubicBezTo>
                      <a:pt x="662296" y="192470"/>
                      <a:pt x="646269" y="231164"/>
                      <a:pt x="617740" y="259692"/>
                    </a:cubicBezTo>
                    <a:cubicBezTo>
                      <a:pt x="589211" y="288221"/>
                      <a:pt x="550518" y="304249"/>
                      <a:pt x="510172" y="304249"/>
                    </a:cubicBezTo>
                    <a:lnTo>
                      <a:pt x="152124" y="304249"/>
                    </a:lnTo>
                    <a:cubicBezTo>
                      <a:pt x="111778" y="304249"/>
                      <a:pt x="73085" y="288221"/>
                      <a:pt x="44556" y="259692"/>
                    </a:cubicBezTo>
                    <a:cubicBezTo>
                      <a:pt x="16027" y="231164"/>
                      <a:pt x="0" y="192470"/>
                      <a:pt x="0" y="152124"/>
                    </a:cubicBezTo>
                    <a:lnTo>
                      <a:pt x="0" y="152124"/>
                    </a:lnTo>
                    <a:cubicBezTo>
                      <a:pt x="0" y="111778"/>
                      <a:pt x="16027" y="73085"/>
                      <a:pt x="44556" y="44556"/>
                    </a:cubicBezTo>
                    <a:cubicBezTo>
                      <a:pt x="73085" y="16027"/>
                      <a:pt x="111778" y="0"/>
                      <a:pt x="152124" y="0"/>
                    </a:cubicBezTo>
                    <a:close/>
                  </a:path>
                </a:pathLst>
              </a:custGeom>
              <a:solidFill>
                <a:srgbClr val="512B7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662296" cy="294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8"/>
                  </a:lnSpc>
                </a:pPr>
                <a:r>
                  <a:rPr lang="en-US" b="true" sz="2300">
                    <a:solidFill>
                      <a:srgbClr val="FFFFFF"/>
                    </a:solidFill>
                    <a:latin typeface="JetBrains Mono Ultra-Bold"/>
                    <a:ea typeface="JetBrains Mono Ultra-Bold"/>
                    <a:cs typeface="JetBrains Mono Ultra-Bold"/>
                    <a:sym typeface="JetBrains Mono Ultra-Bold"/>
                  </a:rPr>
                  <a:t>FLOATING POINT (DECIMAL)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1103645" y="3776648"/>
              <a:ext cx="3325652" cy="1364003"/>
              <a:chOff x="0" y="0"/>
              <a:chExt cx="605324" cy="24827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05324" cy="248271"/>
              </a:xfrm>
              <a:custGeom>
                <a:avLst/>
                <a:gdLst/>
                <a:ahLst/>
                <a:cxnLst/>
                <a:rect r="r" b="b" t="t" l="l"/>
                <a:pathLst>
                  <a:path h="248271" w="605324">
                    <a:moveTo>
                      <a:pt x="124136" y="0"/>
                    </a:moveTo>
                    <a:lnTo>
                      <a:pt x="481189" y="0"/>
                    </a:lnTo>
                    <a:cubicBezTo>
                      <a:pt x="549747" y="0"/>
                      <a:pt x="605324" y="55577"/>
                      <a:pt x="605324" y="124136"/>
                    </a:cubicBezTo>
                    <a:lnTo>
                      <a:pt x="605324" y="124136"/>
                    </a:lnTo>
                    <a:cubicBezTo>
                      <a:pt x="605324" y="192694"/>
                      <a:pt x="549747" y="248271"/>
                      <a:pt x="481189" y="248271"/>
                    </a:cubicBezTo>
                    <a:lnTo>
                      <a:pt x="124136" y="248271"/>
                    </a:lnTo>
                    <a:cubicBezTo>
                      <a:pt x="55577" y="248271"/>
                      <a:pt x="0" y="192694"/>
                      <a:pt x="0" y="124136"/>
                    </a:cubicBezTo>
                    <a:lnTo>
                      <a:pt x="0" y="124136"/>
                    </a:lnTo>
                    <a:cubicBezTo>
                      <a:pt x="0" y="55577"/>
                      <a:pt x="55577" y="0"/>
                      <a:pt x="124136" y="0"/>
                    </a:cubicBezTo>
                    <a:close/>
                  </a:path>
                </a:pathLst>
              </a:custGeom>
              <a:solidFill>
                <a:srgbClr val="512B7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605324" cy="2387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8"/>
                  </a:lnSpc>
                </a:pPr>
                <a:r>
                  <a:rPr lang="en-US" b="true" sz="2300">
                    <a:solidFill>
                      <a:srgbClr val="FFFFFF"/>
                    </a:solidFill>
                    <a:latin typeface="JetBrains Mono Bold"/>
                    <a:ea typeface="JetBrains Mono Bold"/>
                    <a:cs typeface="JetBrains Mono Bold"/>
                    <a:sym typeface="JetBrains Mono Bold"/>
                  </a:rPr>
                  <a:t>CHARACTER</a:t>
                </a:r>
              </a:p>
            </p:txBody>
          </p:sp>
        </p:grpSp>
        <p:sp>
          <p:nvSpPr>
            <p:cNvPr name="AutoShape 16" id="16"/>
            <p:cNvSpPr/>
            <p:nvPr/>
          </p:nvSpPr>
          <p:spPr>
            <a:xfrm>
              <a:off x="1662826" y="2899430"/>
              <a:ext cx="11131210" cy="0"/>
            </a:xfrm>
            <a:prstGeom prst="line">
              <a:avLst/>
            </a:prstGeom>
            <a:ln cap="flat" w="5513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7061304" y="2927793"/>
              <a:ext cx="0" cy="848855"/>
            </a:xfrm>
            <a:prstGeom prst="line">
              <a:avLst/>
            </a:prstGeom>
            <a:ln cap="flat" w="5513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12766471" y="2927793"/>
              <a:ext cx="0" cy="848855"/>
            </a:xfrm>
            <a:prstGeom prst="line">
              <a:avLst/>
            </a:prstGeom>
            <a:ln cap="flat" w="5513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7033739" y="1975226"/>
              <a:ext cx="27565" cy="951769"/>
            </a:xfrm>
            <a:prstGeom prst="line">
              <a:avLst/>
            </a:prstGeom>
            <a:ln cap="flat" w="5513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1690391" y="2899430"/>
              <a:ext cx="0" cy="848855"/>
            </a:xfrm>
            <a:prstGeom prst="line">
              <a:avLst/>
            </a:prstGeom>
            <a:ln cap="flat" w="5513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1" id="21"/>
            <p:cNvGrpSpPr/>
            <p:nvPr/>
          </p:nvGrpSpPr>
          <p:grpSpPr>
            <a:xfrm rot="0">
              <a:off x="27565" y="5965935"/>
              <a:ext cx="3325652" cy="2713129"/>
              <a:chOff x="0" y="0"/>
              <a:chExt cx="605324" cy="49383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05324" cy="493835"/>
              </a:xfrm>
              <a:custGeom>
                <a:avLst/>
                <a:gdLst/>
                <a:ahLst/>
                <a:cxnLst/>
                <a:rect r="r" b="b" t="t" l="l"/>
                <a:pathLst>
                  <a:path h="493835" w="605324">
                    <a:moveTo>
                      <a:pt x="171793" y="0"/>
                    </a:moveTo>
                    <a:lnTo>
                      <a:pt x="433531" y="0"/>
                    </a:lnTo>
                    <a:cubicBezTo>
                      <a:pt x="528410" y="0"/>
                      <a:pt x="605324" y="76914"/>
                      <a:pt x="605324" y="171793"/>
                    </a:cubicBezTo>
                    <a:lnTo>
                      <a:pt x="605324" y="322042"/>
                    </a:lnTo>
                    <a:cubicBezTo>
                      <a:pt x="605324" y="367604"/>
                      <a:pt x="587225" y="411300"/>
                      <a:pt x="555007" y="443518"/>
                    </a:cubicBezTo>
                    <a:cubicBezTo>
                      <a:pt x="522790" y="475735"/>
                      <a:pt x="479094" y="493835"/>
                      <a:pt x="433531" y="493835"/>
                    </a:cubicBezTo>
                    <a:lnTo>
                      <a:pt x="171793" y="493835"/>
                    </a:lnTo>
                    <a:cubicBezTo>
                      <a:pt x="76914" y="493835"/>
                      <a:pt x="0" y="416920"/>
                      <a:pt x="0" y="322042"/>
                    </a:cubicBezTo>
                    <a:lnTo>
                      <a:pt x="0" y="171793"/>
                    </a:lnTo>
                    <a:cubicBezTo>
                      <a:pt x="0" y="126230"/>
                      <a:pt x="18100" y="82534"/>
                      <a:pt x="50317" y="50317"/>
                    </a:cubicBezTo>
                    <a:cubicBezTo>
                      <a:pt x="82534" y="18100"/>
                      <a:pt x="126230" y="0"/>
                      <a:pt x="171793" y="0"/>
                    </a:cubicBezTo>
                    <a:close/>
                  </a:path>
                </a:pathLst>
              </a:custGeom>
              <a:solidFill>
                <a:srgbClr val="512B71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605324" cy="5414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496581" indent="-248290" lvl="1">
                  <a:lnSpc>
                    <a:spcPts val="3220"/>
                  </a:lnSpc>
                  <a:buFont typeface="Arial"/>
                  <a:buChar char="•"/>
                </a:pPr>
                <a:r>
                  <a:rPr lang="en-US" b="true" sz="2300">
                    <a:solidFill>
                      <a:srgbClr val="FFFFFF"/>
                    </a:solidFill>
                    <a:latin typeface="JetBrains Mono Ultra-Bold"/>
                    <a:ea typeface="JetBrains Mono Ultra-Bold"/>
                    <a:cs typeface="JetBrains Mono Ultra-Bold"/>
                    <a:sym typeface="JetBrains Mono Ultra-Bold"/>
                  </a:rPr>
                  <a:t>INT</a:t>
                </a:r>
              </a:p>
              <a:p>
                <a:pPr algn="l" marL="496581" indent="-248290" lvl="1">
                  <a:lnSpc>
                    <a:spcPts val="3220"/>
                  </a:lnSpc>
                  <a:buFont typeface="Arial"/>
                  <a:buChar char="•"/>
                </a:pPr>
                <a:r>
                  <a:rPr lang="en-US" b="true" sz="2300">
                    <a:solidFill>
                      <a:srgbClr val="FFFFFF"/>
                    </a:solidFill>
                    <a:latin typeface="JetBrains Mono Ultra-Bold"/>
                    <a:ea typeface="JetBrains Mono Ultra-Bold"/>
                    <a:cs typeface="JetBrains Mono Ultra-Bold"/>
                    <a:sym typeface="JetBrains Mono Ultra-Bold"/>
                  </a:rPr>
                  <a:t>LONG</a:t>
                </a:r>
              </a:p>
              <a:p>
                <a:pPr algn="l" marL="496581" indent="-248290" lvl="1">
                  <a:lnSpc>
                    <a:spcPts val="3220"/>
                  </a:lnSpc>
                  <a:buFont typeface="Arial"/>
                  <a:buChar char="•"/>
                </a:pPr>
                <a:r>
                  <a:rPr lang="en-US" b="true" sz="2300">
                    <a:solidFill>
                      <a:srgbClr val="FFFFFF"/>
                    </a:solidFill>
                    <a:latin typeface="JetBrains Mono Ultra-Bold"/>
                    <a:ea typeface="JetBrains Mono Ultra-Bold"/>
                    <a:cs typeface="JetBrains Mono Ultra-Bold"/>
                    <a:sym typeface="JetBrains Mono Ultra-Bold"/>
                  </a:rPr>
                  <a:t>SHORT</a:t>
                </a:r>
              </a:p>
            </p:txBody>
          </p:sp>
        </p:grpSp>
        <p:sp>
          <p:nvSpPr>
            <p:cNvPr name="AutoShape 24" id="24"/>
            <p:cNvSpPr/>
            <p:nvPr/>
          </p:nvSpPr>
          <p:spPr>
            <a:xfrm flipH="true">
              <a:off x="1690391" y="5141165"/>
              <a:ext cx="0" cy="824770"/>
            </a:xfrm>
            <a:prstGeom prst="line">
              <a:avLst/>
            </a:prstGeom>
            <a:ln cap="flat" w="5513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5" id="25"/>
            <p:cNvGrpSpPr/>
            <p:nvPr/>
          </p:nvGrpSpPr>
          <p:grpSpPr>
            <a:xfrm rot="0">
              <a:off x="5467388" y="6270651"/>
              <a:ext cx="3325652" cy="2713129"/>
              <a:chOff x="0" y="0"/>
              <a:chExt cx="605324" cy="49383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05324" cy="493835"/>
              </a:xfrm>
              <a:custGeom>
                <a:avLst/>
                <a:gdLst/>
                <a:ahLst/>
                <a:cxnLst/>
                <a:rect r="r" b="b" t="t" l="l"/>
                <a:pathLst>
                  <a:path h="493835" w="605324">
                    <a:moveTo>
                      <a:pt x="171793" y="0"/>
                    </a:moveTo>
                    <a:lnTo>
                      <a:pt x="433531" y="0"/>
                    </a:lnTo>
                    <a:cubicBezTo>
                      <a:pt x="528410" y="0"/>
                      <a:pt x="605324" y="76914"/>
                      <a:pt x="605324" y="171793"/>
                    </a:cubicBezTo>
                    <a:lnTo>
                      <a:pt x="605324" y="322042"/>
                    </a:lnTo>
                    <a:cubicBezTo>
                      <a:pt x="605324" y="367604"/>
                      <a:pt x="587225" y="411300"/>
                      <a:pt x="555007" y="443518"/>
                    </a:cubicBezTo>
                    <a:cubicBezTo>
                      <a:pt x="522790" y="475735"/>
                      <a:pt x="479094" y="493835"/>
                      <a:pt x="433531" y="493835"/>
                    </a:cubicBezTo>
                    <a:lnTo>
                      <a:pt x="171793" y="493835"/>
                    </a:lnTo>
                    <a:cubicBezTo>
                      <a:pt x="76914" y="493835"/>
                      <a:pt x="0" y="416920"/>
                      <a:pt x="0" y="322042"/>
                    </a:cubicBezTo>
                    <a:lnTo>
                      <a:pt x="0" y="171793"/>
                    </a:lnTo>
                    <a:cubicBezTo>
                      <a:pt x="0" y="126230"/>
                      <a:pt x="18100" y="82534"/>
                      <a:pt x="50317" y="50317"/>
                    </a:cubicBezTo>
                    <a:cubicBezTo>
                      <a:pt x="82534" y="18100"/>
                      <a:pt x="126230" y="0"/>
                      <a:pt x="171793" y="0"/>
                    </a:cubicBezTo>
                    <a:close/>
                  </a:path>
                </a:pathLst>
              </a:custGeom>
              <a:solidFill>
                <a:srgbClr val="512B71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605324" cy="5414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496581" indent="-248290" lvl="1">
                  <a:lnSpc>
                    <a:spcPts val="3220"/>
                  </a:lnSpc>
                  <a:buFont typeface="Arial"/>
                  <a:buChar char="•"/>
                </a:pPr>
                <a:r>
                  <a:rPr lang="en-US" b="true" sz="2300">
                    <a:solidFill>
                      <a:srgbClr val="FFFFFF"/>
                    </a:solidFill>
                    <a:latin typeface="JetBrains Mono Ultra-Bold"/>
                    <a:ea typeface="JetBrains Mono Ultra-Bold"/>
                    <a:cs typeface="JetBrains Mono Ultra-Bold"/>
                    <a:sym typeface="JetBrains Mono Ultra-Bold"/>
                  </a:rPr>
                  <a:t>FLOAT</a:t>
                </a:r>
              </a:p>
              <a:p>
                <a:pPr algn="l" marL="496581" indent="-248290" lvl="1">
                  <a:lnSpc>
                    <a:spcPts val="3220"/>
                  </a:lnSpc>
                  <a:buFont typeface="Arial"/>
                  <a:buChar char="•"/>
                </a:pPr>
                <a:r>
                  <a:rPr lang="en-US" b="true" sz="2300">
                    <a:solidFill>
                      <a:srgbClr val="FFFFFF"/>
                    </a:solidFill>
                    <a:latin typeface="JetBrains Mono Ultra-Bold"/>
                    <a:ea typeface="JetBrains Mono Ultra-Bold"/>
                    <a:cs typeface="JetBrains Mono Ultra-Bold"/>
                    <a:sym typeface="JetBrains Mono Ultra-Bold"/>
                  </a:rPr>
                  <a:t>DOUBLE</a:t>
                </a:r>
              </a:p>
            </p:txBody>
          </p:sp>
        </p:grpSp>
        <p:sp>
          <p:nvSpPr>
            <p:cNvPr name="AutoShape 28" id="28"/>
            <p:cNvSpPr/>
            <p:nvPr/>
          </p:nvSpPr>
          <p:spPr>
            <a:xfrm>
              <a:off x="7116434" y="5141165"/>
              <a:ext cx="13780" cy="1129486"/>
            </a:xfrm>
            <a:prstGeom prst="line">
              <a:avLst/>
            </a:prstGeom>
            <a:ln cap="flat" w="5513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11103645" y="6270651"/>
              <a:ext cx="3325652" cy="2713129"/>
              <a:chOff x="0" y="0"/>
              <a:chExt cx="605324" cy="49383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05324" cy="493835"/>
              </a:xfrm>
              <a:custGeom>
                <a:avLst/>
                <a:gdLst/>
                <a:ahLst/>
                <a:cxnLst/>
                <a:rect r="r" b="b" t="t" l="l"/>
                <a:pathLst>
                  <a:path h="493835" w="605324">
                    <a:moveTo>
                      <a:pt x="171793" y="0"/>
                    </a:moveTo>
                    <a:lnTo>
                      <a:pt x="433531" y="0"/>
                    </a:lnTo>
                    <a:cubicBezTo>
                      <a:pt x="528410" y="0"/>
                      <a:pt x="605324" y="76914"/>
                      <a:pt x="605324" y="171793"/>
                    </a:cubicBezTo>
                    <a:lnTo>
                      <a:pt x="605324" y="322042"/>
                    </a:lnTo>
                    <a:cubicBezTo>
                      <a:pt x="605324" y="367604"/>
                      <a:pt x="587225" y="411300"/>
                      <a:pt x="555007" y="443518"/>
                    </a:cubicBezTo>
                    <a:cubicBezTo>
                      <a:pt x="522790" y="475735"/>
                      <a:pt x="479094" y="493835"/>
                      <a:pt x="433531" y="493835"/>
                    </a:cubicBezTo>
                    <a:lnTo>
                      <a:pt x="171793" y="493835"/>
                    </a:lnTo>
                    <a:cubicBezTo>
                      <a:pt x="76914" y="493835"/>
                      <a:pt x="0" y="416920"/>
                      <a:pt x="0" y="322042"/>
                    </a:cubicBezTo>
                    <a:lnTo>
                      <a:pt x="0" y="171793"/>
                    </a:lnTo>
                    <a:cubicBezTo>
                      <a:pt x="0" y="126230"/>
                      <a:pt x="18100" y="82534"/>
                      <a:pt x="50317" y="50317"/>
                    </a:cubicBezTo>
                    <a:cubicBezTo>
                      <a:pt x="82534" y="18100"/>
                      <a:pt x="126230" y="0"/>
                      <a:pt x="171793" y="0"/>
                    </a:cubicBezTo>
                    <a:close/>
                  </a:path>
                </a:pathLst>
              </a:custGeom>
              <a:solidFill>
                <a:srgbClr val="512B71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605324" cy="5414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 marL="496581" indent="-248290" lvl="1">
                  <a:lnSpc>
                    <a:spcPts val="3220"/>
                  </a:lnSpc>
                  <a:buFont typeface="Arial"/>
                  <a:buChar char="•"/>
                </a:pPr>
                <a:r>
                  <a:rPr lang="en-US" b="true" sz="2300">
                    <a:solidFill>
                      <a:srgbClr val="FFFFFF"/>
                    </a:solidFill>
                    <a:latin typeface="JetBrains Mono Bold"/>
                    <a:ea typeface="JetBrains Mono Bold"/>
                    <a:cs typeface="JetBrains Mono Bold"/>
                    <a:sym typeface="JetBrains Mono Bold"/>
                  </a:rPr>
                  <a:t>STRING</a:t>
                </a:r>
              </a:p>
              <a:p>
                <a:pPr algn="l" marL="496581" indent="-248290" lvl="1">
                  <a:lnSpc>
                    <a:spcPts val="3220"/>
                  </a:lnSpc>
                  <a:buFont typeface="Arial"/>
                  <a:buChar char="•"/>
                </a:pPr>
                <a:r>
                  <a:rPr lang="en-US" b="true" sz="2300">
                    <a:solidFill>
                      <a:srgbClr val="FFFFFF"/>
                    </a:solidFill>
                    <a:latin typeface="JetBrains Mono Bold"/>
                    <a:ea typeface="JetBrains Mono Bold"/>
                    <a:cs typeface="JetBrains Mono Bold"/>
                    <a:sym typeface="JetBrains Mono Bold"/>
                  </a:rPr>
                  <a:t>CHAR</a:t>
                </a:r>
              </a:p>
            </p:txBody>
          </p:sp>
        </p:grpSp>
        <p:sp>
          <p:nvSpPr>
            <p:cNvPr name="AutoShape 32" id="32"/>
            <p:cNvSpPr/>
            <p:nvPr/>
          </p:nvSpPr>
          <p:spPr>
            <a:xfrm>
              <a:off x="12766471" y="5140651"/>
              <a:ext cx="0" cy="1130000"/>
            </a:xfrm>
            <a:prstGeom prst="line">
              <a:avLst/>
            </a:prstGeom>
            <a:ln cap="flat" w="5513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314892" y="4188512"/>
            <a:ext cx="6083565" cy="2768022"/>
            <a:chOff x="0" y="0"/>
            <a:chExt cx="8111420" cy="369069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11420" cy="3690696"/>
            </a:xfrm>
            <a:custGeom>
              <a:avLst/>
              <a:gdLst/>
              <a:ahLst/>
              <a:cxnLst/>
              <a:rect r="r" b="b" t="t" l="l"/>
              <a:pathLst>
                <a:path h="3690696" w="8111420">
                  <a:moveTo>
                    <a:pt x="0" y="0"/>
                  </a:moveTo>
                  <a:lnTo>
                    <a:pt x="8111420" y="0"/>
                  </a:lnTo>
                  <a:lnTo>
                    <a:pt x="8111420" y="3690696"/>
                  </a:lnTo>
                  <a:lnTo>
                    <a:pt x="0" y="3690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279552" y="407383"/>
              <a:ext cx="7831868" cy="29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A7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 data type gives the type of date any variable can store. For example, numbers, characters, decimals, etc.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481943" y="54969"/>
            <a:ext cx="6167034" cy="297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6"/>
              </a:lnSpc>
            </a:pPr>
            <a:r>
              <a:rPr lang="en-US" sz="856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Data </a:t>
            </a:r>
          </a:p>
          <a:p>
            <a:pPr algn="l">
              <a:lnSpc>
                <a:spcPts val="11996"/>
              </a:lnSpc>
            </a:pPr>
            <a:r>
              <a:rPr lang="en-US" sz="856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Types 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8725" y="3852490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Data 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Types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61421" y="1343025"/>
            <a:ext cx="9497879" cy="747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246" indent="-302623" lvl="1">
              <a:lnSpc>
                <a:spcPts val="3924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 - stores integers (whole numbers), without decimals, such as 123 or -123</a:t>
            </a:r>
          </a:p>
          <a:p>
            <a:pPr algn="l">
              <a:lnSpc>
                <a:spcPts val="3924"/>
              </a:lnSpc>
            </a:pPr>
          </a:p>
          <a:p>
            <a:pPr algn="l" marL="605246" indent="-302623" lvl="1">
              <a:lnSpc>
                <a:spcPts val="3924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float -</a:t>
            </a:r>
            <a:r>
              <a:rPr lang="en-US" b="true" sz="2803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holds floating values up to 7 digits.</a:t>
            </a:r>
          </a:p>
          <a:p>
            <a:pPr algn="l">
              <a:lnSpc>
                <a:spcPts val="3924"/>
              </a:lnSpc>
            </a:pPr>
          </a:p>
          <a:p>
            <a:pPr algn="l" marL="605246" indent="-302623" lvl="1">
              <a:lnSpc>
                <a:spcPts val="3924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double - that is used to store floating-point values up to 15 digits</a:t>
            </a:r>
          </a:p>
          <a:p>
            <a:pPr algn="l">
              <a:lnSpc>
                <a:spcPts val="3924"/>
              </a:lnSpc>
            </a:pPr>
          </a:p>
          <a:p>
            <a:pPr algn="l" marL="605246" indent="-302623" lvl="1">
              <a:lnSpc>
                <a:spcPts val="3924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char - stores single characters, such as 'a' or 'B'. Char values are surrounded by single quotes</a:t>
            </a:r>
          </a:p>
          <a:p>
            <a:pPr algn="l">
              <a:lnSpc>
                <a:spcPts val="3924"/>
              </a:lnSpc>
            </a:pPr>
          </a:p>
          <a:p>
            <a:pPr algn="l" marL="605246" indent="-302623" lvl="1">
              <a:lnSpc>
                <a:spcPts val="3924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string - stores text, such as "Hello World". String values are surrounded by double quotes</a:t>
            </a:r>
          </a:p>
          <a:p>
            <a:pPr algn="l">
              <a:lnSpc>
                <a:spcPts val="3924"/>
              </a:lnSpc>
            </a:pPr>
          </a:p>
          <a:p>
            <a:pPr algn="l" marL="605246" indent="-302623" lvl="1">
              <a:lnSpc>
                <a:spcPts val="3924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bool - stores values with two states: true or false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11445" y="3911246"/>
            <a:ext cx="11318580" cy="2935270"/>
          </a:xfrm>
          <a:custGeom>
            <a:avLst/>
            <a:gdLst/>
            <a:ahLst/>
            <a:cxnLst/>
            <a:rect r="r" b="b" t="t" l="l"/>
            <a:pathLst>
              <a:path h="2935270" w="11318580">
                <a:moveTo>
                  <a:pt x="0" y="0"/>
                </a:moveTo>
                <a:lnTo>
                  <a:pt x="11318580" y="0"/>
                </a:lnTo>
                <a:lnTo>
                  <a:pt x="11318580" y="2935270"/>
                </a:lnTo>
                <a:lnTo>
                  <a:pt x="0" y="2935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852490"/>
            <a:ext cx="6927346" cy="296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Data </a:t>
            </a:r>
          </a:p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Types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5447" y="308697"/>
            <a:ext cx="14116184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Global and Local Variables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5447" y="3382200"/>
            <a:ext cx="11499488" cy="626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470" indent="-386735" lvl="1">
              <a:lnSpc>
                <a:spcPts val="5015"/>
              </a:lnSpc>
              <a:buFont typeface="Arial"/>
              <a:buChar char="•"/>
            </a:pPr>
            <a:r>
              <a:rPr lang="en-US" sz="35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local variable is declared inside a function, block, or method and is accessible only within that scope. </a:t>
            </a:r>
          </a:p>
          <a:p>
            <a:pPr algn="l" marL="773470" indent="-386735" lvl="1">
              <a:lnSpc>
                <a:spcPts val="5015"/>
              </a:lnSpc>
              <a:buFont typeface="Arial"/>
              <a:buChar char="•"/>
            </a:pPr>
            <a:r>
              <a:rPr lang="en-US" sz="35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is created when the block or function is called and destroyed when the block or function finishes execution.</a:t>
            </a:r>
          </a:p>
          <a:p>
            <a:pPr algn="l" marL="773470" indent="-386735" lvl="1">
              <a:lnSpc>
                <a:spcPts val="5015"/>
              </a:lnSpc>
              <a:buFont typeface="Arial"/>
              <a:buChar char="•"/>
            </a:pPr>
            <a:r>
              <a:rPr lang="en-US" sz="35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Scope: Limited to the function or block where it is declared.</a:t>
            </a:r>
          </a:p>
          <a:p>
            <a:pPr algn="l" marL="773470" indent="-386735" lvl="1">
              <a:lnSpc>
                <a:spcPts val="5015"/>
              </a:lnSpc>
              <a:buFont typeface="Arial"/>
              <a:buChar char="•"/>
            </a:pPr>
            <a:r>
              <a:rPr lang="en-US" sz="35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Lifetime: Exists only during the function or block execution.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82475"/>
            <a:ext cx="57733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A7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Local Variables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5447" y="308697"/>
            <a:ext cx="14116184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b="true">
                <a:solidFill>
                  <a:srgbClr val="FFA7FC"/>
                </a:solidFill>
                <a:latin typeface="Raleway Bold"/>
                <a:ea typeface="Raleway Bold"/>
                <a:cs typeface="Raleway Bold"/>
                <a:sym typeface="Raleway Bold"/>
              </a:rPr>
              <a:t>Global and Local Variables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5447" y="3382200"/>
            <a:ext cx="11499488" cy="4376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470" indent="-386735" lvl="1">
              <a:lnSpc>
                <a:spcPts val="5015"/>
              </a:lnSpc>
              <a:buFont typeface="Arial"/>
              <a:buChar char="•"/>
            </a:pPr>
            <a:r>
              <a:rPr lang="en-US" sz="35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global variable is declared outside of all functions and is accessible from any function within the same program after its declaration.</a:t>
            </a:r>
          </a:p>
          <a:p>
            <a:pPr algn="l" marL="773470" indent="-386735" lvl="1">
              <a:lnSpc>
                <a:spcPts val="5015"/>
              </a:lnSpc>
              <a:buFont typeface="Arial"/>
              <a:buChar char="•"/>
            </a:pPr>
            <a:r>
              <a:rPr lang="en-US" sz="35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Scope: Available throughout the entire program, starting from the point of declaration.</a:t>
            </a:r>
          </a:p>
          <a:p>
            <a:pPr algn="l" marL="773470" indent="-386735" lvl="1">
              <a:lnSpc>
                <a:spcPts val="5015"/>
              </a:lnSpc>
              <a:buFont typeface="Arial"/>
              <a:buChar char="•"/>
            </a:pPr>
            <a:r>
              <a:rPr lang="en-US" sz="35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Lifetime: Exists for the entire duration of the program (from start to end).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82475"/>
            <a:ext cx="62391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A7F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Global Variables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DAGQGBMcuG0</dc:identifier>
  <dcterms:modified xsi:type="dcterms:W3CDTF">2011-08-01T06:04:30Z</dcterms:modified>
  <cp:revision>1</cp:revision>
  <dc:title>PFE C++ 2024-25 ppt</dc:title>
</cp:coreProperties>
</file>